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5"/>
  </p:notesMasterIdLst>
  <p:sldIdLst>
    <p:sldId id="257" r:id="rId3"/>
    <p:sldId id="256" r:id="rId4"/>
    <p:sldId id="258" r:id="rId5"/>
    <p:sldId id="259" r:id="rId6"/>
    <p:sldId id="263" r:id="rId7"/>
    <p:sldId id="260" r:id="rId8"/>
    <p:sldId id="268" r:id="rId9"/>
    <p:sldId id="261" r:id="rId10"/>
    <p:sldId id="267" r:id="rId11"/>
    <p:sldId id="266" r:id="rId12"/>
    <p:sldId id="265"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DEEP PASWAN" initials="SP" lastIdx="1" clrIdx="0">
    <p:extLst>
      <p:ext uri="{19B8F6BF-5375-455C-9EA6-DF929625EA0E}">
        <p15:presenceInfo xmlns:p15="http://schemas.microsoft.com/office/powerpoint/2012/main" userId="SANDEEP PASW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F2BA51-8803-4F47-9AAB-C8A717B3E227}" v="1165" dt="2022-11-15T16:59:08.7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7" autoAdjust="0"/>
    <p:restoredTop sz="94660"/>
  </p:normalViewPr>
  <p:slideViewPr>
    <p:cSldViewPr snapToGrid="0">
      <p:cViewPr>
        <p:scale>
          <a:sx n="50" d="100"/>
          <a:sy n="50" d="100"/>
        </p:scale>
        <p:origin x="208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1-10T23:19:25.039" idx="1">
    <p:pos x="7054" y="4797"/>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80C83C-096F-4CCD-BA92-8EF4F1B5784F}" type="datetimeFigureOut">
              <a:rPr lang="en-IN" smtClean="0"/>
              <a:t>15-11-2022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4A2B80-C53A-4AB7-8D5C-5DAADB6C6688}" type="slidenum">
              <a:rPr lang="en-IN" smtClean="0"/>
              <a:t>‹#›</a:t>
            </a:fld>
            <a:endParaRPr lang="en-IN"/>
          </a:p>
        </p:txBody>
      </p:sp>
    </p:spTree>
    <p:extLst>
      <p:ext uri="{BB962C8B-B14F-4D97-AF65-F5344CB8AC3E}">
        <p14:creationId xmlns:p14="http://schemas.microsoft.com/office/powerpoint/2010/main" val="3270401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E4A2B80-C53A-4AB7-8D5C-5DAADB6C6688}" type="slidenum">
              <a:rPr lang="en-IN" smtClean="0"/>
              <a:t>2</a:t>
            </a:fld>
            <a:endParaRPr lang="en-IN"/>
          </a:p>
        </p:txBody>
      </p:sp>
    </p:spTree>
    <p:extLst>
      <p:ext uri="{BB962C8B-B14F-4D97-AF65-F5344CB8AC3E}">
        <p14:creationId xmlns:p14="http://schemas.microsoft.com/office/powerpoint/2010/main" val="2394591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E4A2B80-C53A-4AB7-8D5C-5DAADB6C6688}" type="slidenum">
              <a:rPr lang="en-IN" smtClean="0"/>
              <a:t>3</a:t>
            </a:fld>
            <a:endParaRPr lang="en-IN"/>
          </a:p>
        </p:txBody>
      </p:sp>
    </p:spTree>
    <p:extLst>
      <p:ext uri="{BB962C8B-B14F-4D97-AF65-F5344CB8AC3E}">
        <p14:creationId xmlns:p14="http://schemas.microsoft.com/office/powerpoint/2010/main" val="3276031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E4A2B80-C53A-4AB7-8D5C-5DAADB6C6688}" type="slidenum">
              <a:rPr lang="en-IN" smtClean="0"/>
              <a:t>4</a:t>
            </a:fld>
            <a:endParaRPr lang="en-IN"/>
          </a:p>
        </p:txBody>
      </p:sp>
    </p:spTree>
    <p:extLst>
      <p:ext uri="{BB962C8B-B14F-4D97-AF65-F5344CB8AC3E}">
        <p14:creationId xmlns:p14="http://schemas.microsoft.com/office/powerpoint/2010/main" val="680432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B7BEB-BD41-1C62-15F6-87C944E0A8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90D3664-1421-1E6F-4F82-07FE848B4C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B22FA6E-7FB4-7DFF-82D8-6900CFC2D940}"/>
              </a:ext>
            </a:extLst>
          </p:cNvPr>
          <p:cNvSpPr>
            <a:spLocks noGrp="1"/>
          </p:cNvSpPr>
          <p:nvPr>
            <p:ph type="dt" sz="half" idx="10"/>
          </p:nvPr>
        </p:nvSpPr>
        <p:spPr/>
        <p:txBody>
          <a:bodyPr/>
          <a:lstStyle/>
          <a:p>
            <a:fld id="{A3C57679-599C-41A7-A3B9-41443F9DB4EB}" type="datetimeFigureOut">
              <a:rPr lang="en-IN" smtClean="0"/>
              <a:t>15-11-2022</a:t>
            </a:fld>
            <a:endParaRPr lang="en-IN"/>
          </a:p>
        </p:txBody>
      </p:sp>
      <p:sp>
        <p:nvSpPr>
          <p:cNvPr id="5" name="Footer Placeholder 4">
            <a:extLst>
              <a:ext uri="{FF2B5EF4-FFF2-40B4-BE49-F238E27FC236}">
                <a16:creationId xmlns:a16="http://schemas.microsoft.com/office/drawing/2014/main" id="{5D01F461-C27B-E7DF-57D9-9D1823743E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E7564C-1CD8-BF69-EDD5-7158617CF43F}"/>
              </a:ext>
            </a:extLst>
          </p:cNvPr>
          <p:cNvSpPr>
            <a:spLocks noGrp="1"/>
          </p:cNvSpPr>
          <p:nvPr>
            <p:ph type="sldNum" sz="quarter" idx="12"/>
          </p:nvPr>
        </p:nvSpPr>
        <p:spPr/>
        <p:txBody>
          <a:bodyPr/>
          <a:lstStyle/>
          <a:p>
            <a:fld id="{036AAE04-D3A9-4730-AD69-37A7709BA180}" type="slidenum">
              <a:rPr lang="en-IN" smtClean="0"/>
              <a:t>‹#›</a:t>
            </a:fld>
            <a:endParaRPr lang="en-IN"/>
          </a:p>
        </p:txBody>
      </p:sp>
    </p:spTree>
    <p:extLst>
      <p:ext uri="{BB962C8B-B14F-4D97-AF65-F5344CB8AC3E}">
        <p14:creationId xmlns:p14="http://schemas.microsoft.com/office/powerpoint/2010/main" val="2778337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02C93-D939-02B4-6613-26C345B7FED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602D47-B911-0A6F-84C5-F745BB80FD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173153-9AD7-76B9-076F-BCCA455C54C1}"/>
              </a:ext>
            </a:extLst>
          </p:cNvPr>
          <p:cNvSpPr>
            <a:spLocks noGrp="1"/>
          </p:cNvSpPr>
          <p:nvPr>
            <p:ph type="dt" sz="half" idx="10"/>
          </p:nvPr>
        </p:nvSpPr>
        <p:spPr/>
        <p:txBody>
          <a:bodyPr/>
          <a:lstStyle/>
          <a:p>
            <a:fld id="{A3C57679-599C-41A7-A3B9-41443F9DB4EB}" type="datetimeFigureOut">
              <a:rPr lang="en-IN" smtClean="0"/>
              <a:t>15-11-2022</a:t>
            </a:fld>
            <a:endParaRPr lang="en-IN"/>
          </a:p>
        </p:txBody>
      </p:sp>
      <p:sp>
        <p:nvSpPr>
          <p:cNvPr id="5" name="Footer Placeholder 4">
            <a:extLst>
              <a:ext uri="{FF2B5EF4-FFF2-40B4-BE49-F238E27FC236}">
                <a16:creationId xmlns:a16="http://schemas.microsoft.com/office/drawing/2014/main" id="{DFE7EA07-89AB-75E3-7F1D-AD107CDFE1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E657A5-7601-A183-4B55-BF424D3FFDF4}"/>
              </a:ext>
            </a:extLst>
          </p:cNvPr>
          <p:cNvSpPr>
            <a:spLocks noGrp="1"/>
          </p:cNvSpPr>
          <p:nvPr>
            <p:ph type="sldNum" sz="quarter" idx="12"/>
          </p:nvPr>
        </p:nvSpPr>
        <p:spPr/>
        <p:txBody>
          <a:bodyPr/>
          <a:lstStyle/>
          <a:p>
            <a:fld id="{036AAE04-D3A9-4730-AD69-37A7709BA180}" type="slidenum">
              <a:rPr lang="en-IN" smtClean="0"/>
              <a:t>‹#›</a:t>
            </a:fld>
            <a:endParaRPr lang="en-IN"/>
          </a:p>
        </p:txBody>
      </p:sp>
    </p:spTree>
    <p:extLst>
      <p:ext uri="{BB962C8B-B14F-4D97-AF65-F5344CB8AC3E}">
        <p14:creationId xmlns:p14="http://schemas.microsoft.com/office/powerpoint/2010/main" val="2714808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CD23F2-C628-F5A9-4DD5-EB628606E0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3AF2B06-ED91-7D6C-0570-BCECCCB40F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23D6F6-484B-E6E2-D8E3-892E6DA98B4F}"/>
              </a:ext>
            </a:extLst>
          </p:cNvPr>
          <p:cNvSpPr>
            <a:spLocks noGrp="1"/>
          </p:cNvSpPr>
          <p:nvPr>
            <p:ph type="dt" sz="half" idx="10"/>
          </p:nvPr>
        </p:nvSpPr>
        <p:spPr/>
        <p:txBody>
          <a:bodyPr/>
          <a:lstStyle/>
          <a:p>
            <a:fld id="{A3C57679-599C-41A7-A3B9-41443F9DB4EB}" type="datetimeFigureOut">
              <a:rPr lang="en-IN" smtClean="0"/>
              <a:t>15-11-2022</a:t>
            </a:fld>
            <a:endParaRPr lang="en-IN"/>
          </a:p>
        </p:txBody>
      </p:sp>
      <p:sp>
        <p:nvSpPr>
          <p:cNvPr id="5" name="Footer Placeholder 4">
            <a:extLst>
              <a:ext uri="{FF2B5EF4-FFF2-40B4-BE49-F238E27FC236}">
                <a16:creationId xmlns:a16="http://schemas.microsoft.com/office/drawing/2014/main" id="{8A96CAF6-7E28-9740-AA00-6D36B932D9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FE61C9-2E36-96BF-4CD3-62309A9DFDDF}"/>
              </a:ext>
            </a:extLst>
          </p:cNvPr>
          <p:cNvSpPr>
            <a:spLocks noGrp="1"/>
          </p:cNvSpPr>
          <p:nvPr>
            <p:ph type="sldNum" sz="quarter" idx="12"/>
          </p:nvPr>
        </p:nvSpPr>
        <p:spPr/>
        <p:txBody>
          <a:bodyPr/>
          <a:lstStyle/>
          <a:p>
            <a:fld id="{036AAE04-D3A9-4730-AD69-37A7709BA180}" type="slidenum">
              <a:rPr lang="en-IN" smtClean="0"/>
              <a:t>‹#›</a:t>
            </a:fld>
            <a:endParaRPr lang="en-IN"/>
          </a:p>
        </p:txBody>
      </p:sp>
    </p:spTree>
    <p:extLst>
      <p:ext uri="{BB962C8B-B14F-4D97-AF65-F5344CB8AC3E}">
        <p14:creationId xmlns:p14="http://schemas.microsoft.com/office/powerpoint/2010/main" val="1672078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48474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093184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07" y="226072"/>
            <a:ext cx="7355157" cy="323567"/>
          </a:xfrm>
          <a:custGeom>
            <a:avLst/>
            <a:gdLst/>
            <a:ahLst/>
            <a:cxnLst/>
            <a:rect l="l" t="t" r="r" b="b"/>
            <a:pathLst>
              <a:path w="4558665" h="504825">
                <a:moveTo>
                  <a:pt x="4558263" y="504401"/>
                </a:moveTo>
                <a:lnTo>
                  <a:pt x="0" y="504401"/>
                </a:lnTo>
                <a:lnTo>
                  <a:pt x="0" y="0"/>
                </a:lnTo>
                <a:lnTo>
                  <a:pt x="4558263" y="0"/>
                </a:lnTo>
                <a:lnTo>
                  <a:pt x="4558263" y="504401"/>
                </a:lnTo>
                <a:close/>
              </a:path>
            </a:pathLst>
          </a:custGeom>
          <a:solidFill>
            <a:srgbClr val="008037"/>
          </a:solidFill>
        </p:spPr>
        <p:txBody>
          <a:bodyPr wrap="square" lIns="0" tIns="0" rIns="0" bIns="0" rtlCol="0"/>
          <a:lstStyle/>
          <a:p>
            <a:endParaRPr sz="1154"/>
          </a:p>
        </p:txBody>
      </p:sp>
      <p:sp>
        <p:nvSpPr>
          <p:cNvPr id="2" name="Holder 2"/>
          <p:cNvSpPr>
            <a:spLocks noGrp="1"/>
          </p:cNvSpPr>
          <p:nvPr>
            <p:ph type="title"/>
          </p:nvPr>
        </p:nvSpPr>
        <p:spPr>
          <a:xfrm>
            <a:off x="225477" y="194257"/>
            <a:ext cx="11741047" cy="310726"/>
          </a:xfrm>
        </p:spPr>
        <p:txBody>
          <a:bodyPr lIns="0" tIns="0" rIns="0" bIns="0"/>
          <a:lstStyle>
            <a:lvl1pPr>
              <a:defRPr sz="2019" b="0" i="0">
                <a:solidFill>
                  <a:schemeClr val="bg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41555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25477" y="194257"/>
            <a:ext cx="11741047" cy="310726"/>
          </a:xfrm>
        </p:spPr>
        <p:txBody>
          <a:bodyPr lIns="0" tIns="0" rIns="0" bIns="0"/>
          <a:lstStyle>
            <a:lvl1pPr>
              <a:defRPr sz="2019" b="0" i="0">
                <a:solidFill>
                  <a:schemeClr val="bg1"/>
                </a:solidFill>
                <a:latin typeface="Tahoma"/>
                <a:cs typeface="Tahoma"/>
              </a:defRPr>
            </a:lvl1pPr>
          </a:lstStyle>
          <a:p>
            <a:endParaRPr/>
          </a:p>
        </p:txBody>
      </p:sp>
      <p:sp>
        <p:nvSpPr>
          <p:cNvPr id="3" name="Holder 3"/>
          <p:cNvSpPr>
            <a:spLocks noGrp="1"/>
          </p:cNvSpPr>
          <p:nvPr>
            <p:ph sz="half" idx="2"/>
          </p:nvPr>
        </p:nvSpPr>
        <p:spPr>
          <a:xfrm>
            <a:off x="609601" y="1577340"/>
            <a:ext cx="5303519"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19"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11/15/2022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149152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 y="0"/>
            <a:ext cx="12191179" cy="6850207"/>
          </a:xfrm>
          <a:prstGeom prst="rect">
            <a:avLst/>
          </a:prstGeom>
        </p:spPr>
      </p:pic>
      <p:pic>
        <p:nvPicPr>
          <p:cNvPr id="17" name="bg object 17"/>
          <p:cNvPicPr/>
          <p:nvPr/>
        </p:nvPicPr>
        <p:blipFill>
          <a:blip r:embed="rId3" cstate="print"/>
          <a:stretch>
            <a:fillRect/>
          </a:stretch>
        </p:blipFill>
        <p:spPr>
          <a:xfrm>
            <a:off x="187137" y="185270"/>
            <a:ext cx="3439556" cy="463594"/>
          </a:xfrm>
          <a:prstGeom prst="rect">
            <a:avLst/>
          </a:prstGeom>
        </p:spPr>
      </p:pic>
      <p:pic>
        <p:nvPicPr>
          <p:cNvPr id="18" name="bg object 18"/>
          <p:cNvPicPr/>
          <p:nvPr/>
        </p:nvPicPr>
        <p:blipFill>
          <a:blip r:embed="rId4" cstate="print"/>
          <a:stretch>
            <a:fillRect/>
          </a:stretch>
        </p:blipFill>
        <p:spPr>
          <a:xfrm>
            <a:off x="8703600" y="214717"/>
            <a:ext cx="2687153" cy="445294"/>
          </a:xfrm>
          <a:prstGeom prst="rect">
            <a:avLst/>
          </a:prstGeom>
        </p:spPr>
      </p:pic>
      <p:sp>
        <p:nvSpPr>
          <p:cNvPr id="2" name="Holder 2"/>
          <p:cNvSpPr>
            <a:spLocks noGrp="1"/>
          </p:cNvSpPr>
          <p:nvPr>
            <p:ph type="title"/>
          </p:nvPr>
        </p:nvSpPr>
        <p:spPr>
          <a:xfrm>
            <a:off x="225477" y="194257"/>
            <a:ext cx="11741047" cy="310726"/>
          </a:xfrm>
        </p:spPr>
        <p:txBody>
          <a:bodyPr lIns="0" tIns="0" rIns="0" bIns="0"/>
          <a:lstStyle>
            <a:lvl1pPr>
              <a:defRPr sz="2019" b="0" i="0">
                <a:solidFill>
                  <a:schemeClr val="bg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11/15/2022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506219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11/15/2022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38359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EAF22-3156-C759-C1A3-C1DE9639A24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172B996-E6FF-0A7A-9C54-31A9FC7508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6BCF26-23D4-F7D6-D955-E349872571A3}"/>
              </a:ext>
            </a:extLst>
          </p:cNvPr>
          <p:cNvSpPr>
            <a:spLocks noGrp="1"/>
          </p:cNvSpPr>
          <p:nvPr>
            <p:ph type="dt" sz="half" idx="10"/>
          </p:nvPr>
        </p:nvSpPr>
        <p:spPr/>
        <p:txBody>
          <a:bodyPr/>
          <a:lstStyle/>
          <a:p>
            <a:fld id="{A3C57679-599C-41A7-A3B9-41443F9DB4EB}" type="datetimeFigureOut">
              <a:rPr lang="en-IN" smtClean="0"/>
              <a:t>15-11-2022</a:t>
            </a:fld>
            <a:endParaRPr lang="en-IN"/>
          </a:p>
        </p:txBody>
      </p:sp>
      <p:sp>
        <p:nvSpPr>
          <p:cNvPr id="5" name="Footer Placeholder 4">
            <a:extLst>
              <a:ext uri="{FF2B5EF4-FFF2-40B4-BE49-F238E27FC236}">
                <a16:creationId xmlns:a16="http://schemas.microsoft.com/office/drawing/2014/main" id="{3802A070-6D98-AB11-72E8-591AA71BBF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61EB7F-F76D-7AF3-222B-187D9E6CDEE2}"/>
              </a:ext>
            </a:extLst>
          </p:cNvPr>
          <p:cNvSpPr>
            <a:spLocks noGrp="1"/>
          </p:cNvSpPr>
          <p:nvPr>
            <p:ph type="sldNum" sz="quarter" idx="12"/>
          </p:nvPr>
        </p:nvSpPr>
        <p:spPr/>
        <p:txBody>
          <a:bodyPr/>
          <a:lstStyle/>
          <a:p>
            <a:fld id="{036AAE04-D3A9-4730-AD69-37A7709BA180}" type="slidenum">
              <a:rPr lang="en-IN" smtClean="0"/>
              <a:t>‹#›</a:t>
            </a:fld>
            <a:endParaRPr lang="en-IN"/>
          </a:p>
        </p:txBody>
      </p:sp>
    </p:spTree>
    <p:extLst>
      <p:ext uri="{BB962C8B-B14F-4D97-AF65-F5344CB8AC3E}">
        <p14:creationId xmlns:p14="http://schemas.microsoft.com/office/powerpoint/2010/main" val="194841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CF9B9-1453-DF77-4DC6-BB0576999D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4E028F9-41C3-7F85-1183-A0E6E870C7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BF7848-A419-13A3-EB15-0393BC258DC0}"/>
              </a:ext>
            </a:extLst>
          </p:cNvPr>
          <p:cNvSpPr>
            <a:spLocks noGrp="1"/>
          </p:cNvSpPr>
          <p:nvPr>
            <p:ph type="dt" sz="half" idx="10"/>
          </p:nvPr>
        </p:nvSpPr>
        <p:spPr/>
        <p:txBody>
          <a:bodyPr/>
          <a:lstStyle/>
          <a:p>
            <a:fld id="{A3C57679-599C-41A7-A3B9-41443F9DB4EB}" type="datetimeFigureOut">
              <a:rPr lang="en-IN" smtClean="0"/>
              <a:t>15-11-2022</a:t>
            </a:fld>
            <a:endParaRPr lang="en-IN"/>
          </a:p>
        </p:txBody>
      </p:sp>
      <p:sp>
        <p:nvSpPr>
          <p:cNvPr id="5" name="Footer Placeholder 4">
            <a:extLst>
              <a:ext uri="{FF2B5EF4-FFF2-40B4-BE49-F238E27FC236}">
                <a16:creationId xmlns:a16="http://schemas.microsoft.com/office/drawing/2014/main" id="{00F1C98F-0514-EFFE-C641-B8455987D1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47E4BE9-5394-7C9B-49FE-AAF1EB8DF320}"/>
              </a:ext>
            </a:extLst>
          </p:cNvPr>
          <p:cNvSpPr>
            <a:spLocks noGrp="1"/>
          </p:cNvSpPr>
          <p:nvPr>
            <p:ph type="sldNum" sz="quarter" idx="12"/>
          </p:nvPr>
        </p:nvSpPr>
        <p:spPr/>
        <p:txBody>
          <a:bodyPr/>
          <a:lstStyle/>
          <a:p>
            <a:fld id="{036AAE04-D3A9-4730-AD69-37A7709BA180}" type="slidenum">
              <a:rPr lang="en-IN" smtClean="0"/>
              <a:t>‹#›</a:t>
            </a:fld>
            <a:endParaRPr lang="en-IN"/>
          </a:p>
        </p:txBody>
      </p:sp>
    </p:spTree>
    <p:extLst>
      <p:ext uri="{BB962C8B-B14F-4D97-AF65-F5344CB8AC3E}">
        <p14:creationId xmlns:p14="http://schemas.microsoft.com/office/powerpoint/2010/main" val="2906110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E4485-07D5-A252-67CA-1E2C7CF9A80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5A947B-D55F-07DB-F6B9-44FE34A3F3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F9CCC5E-C826-0DF4-3484-4E0DD376C8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8F99E1B-75AC-9217-DB94-60FD264078BD}"/>
              </a:ext>
            </a:extLst>
          </p:cNvPr>
          <p:cNvSpPr>
            <a:spLocks noGrp="1"/>
          </p:cNvSpPr>
          <p:nvPr>
            <p:ph type="dt" sz="half" idx="10"/>
          </p:nvPr>
        </p:nvSpPr>
        <p:spPr/>
        <p:txBody>
          <a:bodyPr/>
          <a:lstStyle/>
          <a:p>
            <a:fld id="{A3C57679-599C-41A7-A3B9-41443F9DB4EB}" type="datetimeFigureOut">
              <a:rPr lang="en-IN" smtClean="0"/>
              <a:t>15-11-2022</a:t>
            </a:fld>
            <a:endParaRPr lang="en-IN"/>
          </a:p>
        </p:txBody>
      </p:sp>
      <p:sp>
        <p:nvSpPr>
          <p:cNvPr id="6" name="Footer Placeholder 5">
            <a:extLst>
              <a:ext uri="{FF2B5EF4-FFF2-40B4-BE49-F238E27FC236}">
                <a16:creationId xmlns:a16="http://schemas.microsoft.com/office/drawing/2014/main" id="{BD2BE4E8-2324-3FAA-DB42-70A8DBB7BA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8B3565-980C-E235-1D71-D8018E94C596}"/>
              </a:ext>
            </a:extLst>
          </p:cNvPr>
          <p:cNvSpPr>
            <a:spLocks noGrp="1"/>
          </p:cNvSpPr>
          <p:nvPr>
            <p:ph type="sldNum" sz="quarter" idx="12"/>
          </p:nvPr>
        </p:nvSpPr>
        <p:spPr/>
        <p:txBody>
          <a:bodyPr/>
          <a:lstStyle/>
          <a:p>
            <a:fld id="{036AAE04-D3A9-4730-AD69-37A7709BA180}" type="slidenum">
              <a:rPr lang="en-IN" smtClean="0"/>
              <a:t>‹#›</a:t>
            </a:fld>
            <a:endParaRPr lang="en-IN"/>
          </a:p>
        </p:txBody>
      </p:sp>
    </p:spTree>
    <p:extLst>
      <p:ext uri="{BB962C8B-B14F-4D97-AF65-F5344CB8AC3E}">
        <p14:creationId xmlns:p14="http://schemas.microsoft.com/office/powerpoint/2010/main" val="4196675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68875-0B14-530F-5AB5-93385D82D9F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23519A2-CD45-F033-E453-9BB3D3AF1E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D28CC3-10F1-6012-D18B-782D3D8B34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16F8CE9-54A7-46EA-3D65-68FFFF706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7D32EA-2F50-268C-CEE3-BF7223F4FA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33B29D2-D292-0F8C-489E-DA016B9819B4}"/>
              </a:ext>
            </a:extLst>
          </p:cNvPr>
          <p:cNvSpPr>
            <a:spLocks noGrp="1"/>
          </p:cNvSpPr>
          <p:nvPr>
            <p:ph type="dt" sz="half" idx="10"/>
          </p:nvPr>
        </p:nvSpPr>
        <p:spPr/>
        <p:txBody>
          <a:bodyPr/>
          <a:lstStyle/>
          <a:p>
            <a:fld id="{A3C57679-599C-41A7-A3B9-41443F9DB4EB}" type="datetimeFigureOut">
              <a:rPr lang="en-IN" smtClean="0"/>
              <a:t>15-11-2022</a:t>
            </a:fld>
            <a:endParaRPr lang="en-IN"/>
          </a:p>
        </p:txBody>
      </p:sp>
      <p:sp>
        <p:nvSpPr>
          <p:cNvPr id="8" name="Footer Placeholder 7">
            <a:extLst>
              <a:ext uri="{FF2B5EF4-FFF2-40B4-BE49-F238E27FC236}">
                <a16:creationId xmlns:a16="http://schemas.microsoft.com/office/drawing/2014/main" id="{353F4B8C-E077-4056-30DF-B9550B9AA0B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2F4EEC9-A540-7EFE-316D-991D5749CFD2}"/>
              </a:ext>
            </a:extLst>
          </p:cNvPr>
          <p:cNvSpPr>
            <a:spLocks noGrp="1"/>
          </p:cNvSpPr>
          <p:nvPr>
            <p:ph type="sldNum" sz="quarter" idx="12"/>
          </p:nvPr>
        </p:nvSpPr>
        <p:spPr/>
        <p:txBody>
          <a:bodyPr/>
          <a:lstStyle/>
          <a:p>
            <a:fld id="{036AAE04-D3A9-4730-AD69-37A7709BA180}" type="slidenum">
              <a:rPr lang="en-IN" smtClean="0"/>
              <a:t>‹#›</a:t>
            </a:fld>
            <a:endParaRPr lang="en-IN"/>
          </a:p>
        </p:txBody>
      </p:sp>
    </p:spTree>
    <p:extLst>
      <p:ext uri="{BB962C8B-B14F-4D97-AF65-F5344CB8AC3E}">
        <p14:creationId xmlns:p14="http://schemas.microsoft.com/office/powerpoint/2010/main" val="4248386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D7F06-CD5F-F23D-2E8B-899F8752403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88F6449-4899-9C1D-EB3C-5228C7CE2230}"/>
              </a:ext>
            </a:extLst>
          </p:cNvPr>
          <p:cNvSpPr>
            <a:spLocks noGrp="1"/>
          </p:cNvSpPr>
          <p:nvPr>
            <p:ph type="dt" sz="half" idx="10"/>
          </p:nvPr>
        </p:nvSpPr>
        <p:spPr/>
        <p:txBody>
          <a:bodyPr/>
          <a:lstStyle/>
          <a:p>
            <a:fld id="{A3C57679-599C-41A7-A3B9-41443F9DB4EB}" type="datetimeFigureOut">
              <a:rPr lang="en-IN" smtClean="0"/>
              <a:t>15-11-2022</a:t>
            </a:fld>
            <a:endParaRPr lang="en-IN"/>
          </a:p>
        </p:txBody>
      </p:sp>
      <p:sp>
        <p:nvSpPr>
          <p:cNvPr id="4" name="Footer Placeholder 3">
            <a:extLst>
              <a:ext uri="{FF2B5EF4-FFF2-40B4-BE49-F238E27FC236}">
                <a16:creationId xmlns:a16="http://schemas.microsoft.com/office/drawing/2014/main" id="{BFACFA30-B87C-028D-FEDA-2F462D5B1D4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0702CE2-E810-3C91-AD56-4B4996341FEF}"/>
              </a:ext>
            </a:extLst>
          </p:cNvPr>
          <p:cNvSpPr>
            <a:spLocks noGrp="1"/>
          </p:cNvSpPr>
          <p:nvPr>
            <p:ph type="sldNum" sz="quarter" idx="12"/>
          </p:nvPr>
        </p:nvSpPr>
        <p:spPr/>
        <p:txBody>
          <a:bodyPr/>
          <a:lstStyle/>
          <a:p>
            <a:fld id="{036AAE04-D3A9-4730-AD69-37A7709BA180}" type="slidenum">
              <a:rPr lang="en-IN" smtClean="0"/>
              <a:t>‹#›</a:t>
            </a:fld>
            <a:endParaRPr lang="en-IN"/>
          </a:p>
        </p:txBody>
      </p:sp>
    </p:spTree>
    <p:extLst>
      <p:ext uri="{BB962C8B-B14F-4D97-AF65-F5344CB8AC3E}">
        <p14:creationId xmlns:p14="http://schemas.microsoft.com/office/powerpoint/2010/main" val="15517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E0F469-97E7-9D2A-BBEB-A7DC74B579E7}"/>
              </a:ext>
            </a:extLst>
          </p:cNvPr>
          <p:cNvSpPr>
            <a:spLocks noGrp="1"/>
          </p:cNvSpPr>
          <p:nvPr>
            <p:ph type="dt" sz="half" idx="10"/>
          </p:nvPr>
        </p:nvSpPr>
        <p:spPr/>
        <p:txBody>
          <a:bodyPr/>
          <a:lstStyle/>
          <a:p>
            <a:fld id="{A3C57679-599C-41A7-A3B9-41443F9DB4EB}" type="datetimeFigureOut">
              <a:rPr lang="en-IN" smtClean="0"/>
              <a:t>15-11-2022</a:t>
            </a:fld>
            <a:endParaRPr lang="en-IN"/>
          </a:p>
        </p:txBody>
      </p:sp>
      <p:sp>
        <p:nvSpPr>
          <p:cNvPr id="3" name="Footer Placeholder 2">
            <a:extLst>
              <a:ext uri="{FF2B5EF4-FFF2-40B4-BE49-F238E27FC236}">
                <a16:creationId xmlns:a16="http://schemas.microsoft.com/office/drawing/2014/main" id="{58F0535E-9B48-8C7A-7F60-F483CD3B8E2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9711926-2586-6DF0-582D-EF67A4626295}"/>
              </a:ext>
            </a:extLst>
          </p:cNvPr>
          <p:cNvSpPr>
            <a:spLocks noGrp="1"/>
          </p:cNvSpPr>
          <p:nvPr>
            <p:ph type="sldNum" sz="quarter" idx="12"/>
          </p:nvPr>
        </p:nvSpPr>
        <p:spPr/>
        <p:txBody>
          <a:bodyPr/>
          <a:lstStyle/>
          <a:p>
            <a:fld id="{036AAE04-D3A9-4730-AD69-37A7709BA180}" type="slidenum">
              <a:rPr lang="en-IN" smtClean="0"/>
              <a:t>‹#›</a:t>
            </a:fld>
            <a:endParaRPr lang="en-IN"/>
          </a:p>
        </p:txBody>
      </p:sp>
    </p:spTree>
    <p:extLst>
      <p:ext uri="{BB962C8B-B14F-4D97-AF65-F5344CB8AC3E}">
        <p14:creationId xmlns:p14="http://schemas.microsoft.com/office/powerpoint/2010/main" val="1091702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5942D-AFF0-80CC-8B65-481DE16A97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EA84B65-9B8C-E277-D812-34CF03F07F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85CAE9A-D599-35EF-F638-88445C30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9752CC-D62D-BFD7-CE4F-476DD4632F89}"/>
              </a:ext>
            </a:extLst>
          </p:cNvPr>
          <p:cNvSpPr>
            <a:spLocks noGrp="1"/>
          </p:cNvSpPr>
          <p:nvPr>
            <p:ph type="dt" sz="half" idx="10"/>
          </p:nvPr>
        </p:nvSpPr>
        <p:spPr/>
        <p:txBody>
          <a:bodyPr/>
          <a:lstStyle/>
          <a:p>
            <a:fld id="{A3C57679-599C-41A7-A3B9-41443F9DB4EB}" type="datetimeFigureOut">
              <a:rPr lang="en-IN" smtClean="0"/>
              <a:t>15-11-2022</a:t>
            </a:fld>
            <a:endParaRPr lang="en-IN"/>
          </a:p>
        </p:txBody>
      </p:sp>
      <p:sp>
        <p:nvSpPr>
          <p:cNvPr id="6" name="Footer Placeholder 5">
            <a:extLst>
              <a:ext uri="{FF2B5EF4-FFF2-40B4-BE49-F238E27FC236}">
                <a16:creationId xmlns:a16="http://schemas.microsoft.com/office/drawing/2014/main" id="{8F879B99-1D8E-3FAB-5B90-5B645F0A87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8ECDEDD-761F-3752-0C29-14BAE24B9449}"/>
              </a:ext>
            </a:extLst>
          </p:cNvPr>
          <p:cNvSpPr>
            <a:spLocks noGrp="1"/>
          </p:cNvSpPr>
          <p:nvPr>
            <p:ph type="sldNum" sz="quarter" idx="12"/>
          </p:nvPr>
        </p:nvSpPr>
        <p:spPr/>
        <p:txBody>
          <a:bodyPr/>
          <a:lstStyle/>
          <a:p>
            <a:fld id="{036AAE04-D3A9-4730-AD69-37A7709BA180}" type="slidenum">
              <a:rPr lang="en-IN" smtClean="0"/>
              <a:t>‹#›</a:t>
            </a:fld>
            <a:endParaRPr lang="en-IN"/>
          </a:p>
        </p:txBody>
      </p:sp>
    </p:spTree>
    <p:extLst>
      <p:ext uri="{BB962C8B-B14F-4D97-AF65-F5344CB8AC3E}">
        <p14:creationId xmlns:p14="http://schemas.microsoft.com/office/powerpoint/2010/main" val="816137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9B19-0AC5-C0DD-0794-DCEBBCECB5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C36A259-3A92-992B-C8CF-BD1EEE6E3A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FDB0693-D479-B567-9AF9-3A484A2481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F02815-A524-5C19-2D45-FCF30BBB25B8}"/>
              </a:ext>
            </a:extLst>
          </p:cNvPr>
          <p:cNvSpPr>
            <a:spLocks noGrp="1"/>
          </p:cNvSpPr>
          <p:nvPr>
            <p:ph type="dt" sz="half" idx="10"/>
          </p:nvPr>
        </p:nvSpPr>
        <p:spPr/>
        <p:txBody>
          <a:bodyPr/>
          <a:lstStyle/>
          <a:p>
            <a:fld id="{A3C57679-599C-41A7-A3B9-41443F9DB4EB}" type="datetimeFigureOut">
              <a:rPr lang="en-IN" smtClean="0"/>
              <a:t>15-11-2022</a:t>
            </a:fld>
            <a:endParaRPr lang="en-IN"/>
          </a:p>
        </p:txBody>
      </p:sp>
      <p:sp>
        <p:nvSpPr>
          <p:cNvPr id="6" name="Footer Placeholder 5">
            <a:extLst>
              <a:ext uri="{FF2B5EF4-FFF2-40B4-BE49-F238E27FC236}">
                <a16:creationId xmlns:a16="http://schemas.microsoft.com/office/drawing/2014/main" id="{EA4D1C66-284B-2AB5-913A-11D4EBEE53E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684BA8-7A94-B753-4BDB-4EDAD55DCCB0}"/>
              </a:ext>
            </a:extLst>
          </p:cNvPr>
          <p:cNvSpPr>
            <a:spLocks noGrp="1"/>
          </p:cNvSpPr>
          <p:nvPr>
            <p:ph type="sldNum" sz="quarter" idx="12"/>
          </p:nvPr>
        </p:nvSpPr>
        <p:spPr/>
        <p:txBody>
          <a:bodyPr/>
          <a:lstStyle/>
          <a:p>
            <a:fld id="{036AAE04-D3A9-4730-AD69-37A7709BA180}" type="slidenum">
              <a:rPr lang="en-IN" smtClean="0"/>
              <a:t>‹#›</a:t>
            </a:fld>
            <a:endParaRPr lang="en-IN"/>
          </a:p>
        </p:txBody>
      </p:sp>
    </p:spTree>
    <p:extLst>
      <p:ext uri="{BB962C8B-B14F-4D97-AF65-F5344CB8AC3E}">
        <p14:creationId xmlns:p14="http://schemas.microsoft.com/office/powerpoint/2010/main" val="3316790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5FB3BE-017C-8748-538E-E309DE1C56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ED1E85-B7D0-092A-000E-A3511D3B44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C16C38-6E24-B4C5-EF77-B71B57E920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C57679-599C-41A7-A3B9-41443F9DB4EB}" type="datetimeFigureOut">
              <a:rPr lang="en-IN" smtClean="0"/>
              <a:t>15-11-2022</a:t>
            </a:fld>
            <a:endParaRPr lang="en-IN"/>
          </a:p>
        </p:txBody>
      </p:sp>
      <p:sp>
        <p:nvSpPr>
          <p:cNvPr id="5" name="Footer Placeholder 4">
            <a:extLst>
              <a:ext uri="{FF2B5EF4-FFF2-40B4-BE49-F238E27FC236}">
                <a16:creationId xmlns:a16="http://schemas.microsoft.com/office/drawing/2014/main" id="{60956217-42B1-A7AF-9701-395C15D61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BBC5D31-32EF-9A43-0741-6A15AFD52C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6AAE04-D3A9-4730-AD69-37A7709BA180}" type="slidenum">
              <a:rPr lang="en-IN" smtClean="0"/>
              <a:t>‹#›</a:t>
            </a:fld>
            <a:endParaRPr lang="en-IN"/>
          </a:p>
        </p:txBody>
      </p:sp>
    </p:spTree>
    <p:extLst>
      <p:ext uri="{BB962C8B-B14F-4D97-AF65-F5344CB8AC3E}">
        <p14:creationId xmlns:p14="http://schemas.microsoft.com/office/powerpoint/2010/main" val="1351854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25477" y="194257"/>
            <a:ext cx="11741047" cy="484748"/>
          </a:xfrm>
          <a:prstGeom prst="rect">
            <a:avLst/>
          </a:prstGeom>
        </p:spPr>
        <p:txBody>
          <a:bodyPr wrap="square" lIns="0" tIns="0" rIns="0" bIns="0">
            <a:spAutoFit/>
          </a:bodyPr>
          <a:lstStyle>
            <a:lvl1pPr>
              <a:defRPr sz="3150" b="0" i="0">
                <a:solidFill>
                  <a:schemeClr val="bg1"/>
                </a:solidFill>
                <a:latin typeface="Tahoma"/>
                <a:cs typeface="Tahoma"/>
              </a:defRPr>
            </a:lvl1pPr>
          </a:lstStyle>
          <a:p>
            <a:endParaRPr/>
          </a:p>
        </p:txBody>
      </p:sp>
      <p:sp>
        <p:nvSpPr>
          <p:cNvPr id="3" name="Holder 3"/>
          <p:cNvSpPr>
            <a:spLocks noGrp="1"/>
          </p:cNvSpPr>
          <p:nvPr>
            <p:ph type="body" idx="1"/>
          </p:nvPr>
        </p:nvSpPr>
        <p:spPr>
          <a:xfrm>
            <a:off x="372235" y="3393311"/>
            <a:ext cx="11447527"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1"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11/15/2022</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26696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293019">
        <a:defRPr>
          <a:latin typeface="+mn-lt"/>
          <a:ea typeface="+mn-ea"/>
          <a:cs typeface="+mn-cs"/>
        </a:defRPr>
      </a:lvl2pPr>
      <a:lvl3pPr marL="586039">
        <a:defRPr>
          <a:latin typeface="+mn-lt"/>
          <a:ea typeface="+mn-ea"/>
          <a:cs typeface="+mn-cs"/>
        </a:defRPr>
      </a:lvl3pPr>
      <a:lvl4pPr marL="879058">
        <a:defRPr>
          <a:latin typeface="+mn-lt"/>
          <a:ea typeface="+mn-ea"/>
          <a:cs typeface="+mn-cs"/>
        </a:defRPr>
      </a:lvl4pPr>
      <a:lvl5pPr marL="1172078">
        <a:defRPr>
          <a:latin typeface="+mn-lt"/>
          <a:ea typeface="+mn-ea"/>
          <a:cs typeface="+mn-cs"/>
        </a:defRPr>
      </a:lvl5pPr>
      <a:lvl6pPr marL="1465097">
        <a:defRPr>
          <a:latin typeface="+mn-lt"/>
          <a:ea typeface="+mn-ea"/>
          <a:cs typeface="+mn-cs"/>
        </a:defRPr>
      </a:lvl6pPr>
      <a:lvl7pPr marL="1758117">
        <a:defRPr>
          <a:latin typeface="+mn-lt"/>
          <a:ea typeface="+mn-ea"/>
          <a:cs typeface="+mn-cs"/>
        </a:defRPr>
      </a:lvl7pPr>
      <a:lvl8pPr marL="2051136">
        <a:defRPr>
          <a:latin typeface="+mn-lt"/>
          <a:ea typeface="+mn-ea"/>
          <a:cs typeface="+mn-cs"/>
        </a:defRPr>
      </a:lvl8pPr>
      <a:lvl9pPr marL="2344156">
        <a:defRPr>
          <a:latin typeface="+mn-lt"/>
          <a:ea typeface="+mn-ea"/>
          <a:cs typeface="+mn-cs"/>
        </a:defRPr>
      </a:lvl9pPr>
    </p:bodyStyle>
    <p:otherStyle>
      <a:lvl1pPr marL="0">
        <a:defRPr>
          <a:latin typeface="+mn-lt"/>
          <a:ea typeface="+mn-ea"/>
          <a:cs typeface="+mn-cs"/>
        </a:defRPr>
      </a:lvl1pPr>
      <a:lvl2pPr marL="293019">
        <a:defRPr>
          <a:latin typeface="+mn-lt"/>
          <a:ea typeface="+mn-ea"/>
          <a:cs typeface="+mn-cs"/>
        </a:defRPr>
      </a:lvl2pPr>
      <a:lvl3pPr marL="586039">
        <a:defRPr>
          <a:latin typeface="+mn-lt"/>
          <a:ea typeface="+mn-ea"/>
          <a:cs typeface="+mn-cs"/>
        </a:defRPr>
      </a:lvl3pPr>
      <a:lvl4pPr marL="879058">
        <a:defRPr>
          <a:latin typeface="+mn-lt"/>
          <a:ea typeface="+mn-ea"/>
          <a:cs typeface="+mn-cs"/>
        </a:defRPr>
      </a:lvl4pPr>
      <a:lvl5pPr marL="1172078">
        <a:defRPr>
          <a:latin typeface="+mn-lt"/>
          <a:ea typeface="+mn-ea"/>
          <a:cs typeface="+mn-cs"/>
        </a:defRPr>
      </a:lvl5pPr>
      <a:lvl6pPr marL="1465097">
        <a:defRPr>
          <a:latin typeface="+mn-lt"/>
          <a:ea typeface="+mn-ea"/>
          <a:cs typeface="+mn-cs"/>
        </a:defRPr>
      </a:lvl6pPr>
      <a:lvl7pPr marL="1758117">
        <a:defRPr>
          <a:latin typeface="+mn-lt"/>
          <a:ea typeface="+mn-ea"/>
          <a:cs typeface="+mn-cs"/>
        </a:defRPr>
      </a:lvl7pPr>
      <a:lvl8pPr marL="2051136">
        <a:defRPr>
          <a:latin typeface="+mn-lt"/>
          <a:ea typeface="+mn-ea"/>
          <a:cs typeface="+mn-cs"/>
        </a:defRPr>
      </a:lvl8pPr>
      <a:lvl9pPr marL="2344156">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e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image" Target="../media/image4.jpg"/><Relationship Id="rId16" Type="http://schemas.openxmlformats.org/officeDocument/2006/relationships/image" Target="../media/image18.jpe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jp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jpeg"/><Relationship Id="rId22" Type="http://schemas.openxmlformats.org/officeDocument/2006/relationships/image" Target="../media/image24.png"/><Relationship Id="rId27" Type="http://schemas.openxmlformats.org/officeDocument/2006/relationships/image" Target="../media/image2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png"/><Relationship Id="rId18" Type="http://schemas.openxmlformats.org/officeDocument/2006/relationships/image" Target="../media/image43.jpeg"/><Relationship Id="rId26" Type="http://schemas.openxmlformats.org/officeDocument/2006/relationships/image" Target="../media/image51.png"/><Relationship Id="rId3" Type="http://schemas.openxmlformats.org/officeDocument/2006/relationships/image" Target="../media/image4.jpg"/><Relationship Id="rId21" Type="http://schemas.openxmlformats.org/officeDocument/2006/relationships/image" Target="../media/image46.jpeg"/><Relationship Id="rId7" Type="http://schemas.openxmlformats.org/officeDocument/2006/relationships/image" Target="../media/image32.png"/><Relationship Id="rId12" Type="http://schemas.openxmlformats.org/officeDocument/2006/relationships/image" Target="../media/image37.jpeg"/><Relationship Id="rId17" Type="http://schemas.openxmlformats.org/officeDocument/2006/relationships/image" Target="../media/image42.png"/><Relationship Id="rId25" Type="http://schemas.openxmlformats.org/officeDocument/2006/relationships/image" Target="../media/image50.png"/><Relationship Id="rId2" Type="http://schemas.openxmlformats.org/officeDocument/2006/relationships/notesSlide" Target="../notesSlides/notesSlide1.xml"/><Relationship Id="rId16" Type="http://schemas.openxmlformats.org/officeDocument/2006/relationships/image" Target="../media/image41.jpeg"/><Relationship Id="rId20" Type="http://schemas.openxmlformats.org/officeDocument/2006/relationships/image" Target="../media/image45.jpeg"/><Relationship Id="rId29"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36.jpeg"/><Relationship Id="rId24" Type="http://schemas.openxmlformats.org/officeDocument/2006/relationships/image" Target="../media/image49.png"/><Relationship Id="rId5" Type="http://schemas.openxmlformats.org/officeDocument/2006/relationships/image" Target="../media/image30.jpeg"/><Relationship Id="rId15" Type="http://schemas.openxmlformats.org/officeDocument/2006/relationships/image" Target="../media/image40.png"/><Relationship Id="rId23" Type="http://schemas.openxmlformats.org/officeDocument/2006/relationships/image" Target="../media/image48.jpeg"/><Relationship Id="rId28" Type="http://schemas.openxmlformats.org/officeDocument/2006/relationships/image" Target="../media/image53.png"/><Relationship Id="rId10" Type="http://schemas.openxmlformats.org/officeDocument/2006/relationships/image" Target="../media/image35.png"/><Relationship Id="rId19" Type="http://schemas.openxmlformats.org/officeDocument/2006/relationships/image" Target="../media/image44.jpeg"/><Relationship Id="rId31" Type="http://schemas.openxmlformats.org/officeDocument/2006/relationships/comments" Target="../comments/comment1.xml"/><Relationship Id="rId4" Type="http://schemas.openxmlformats.org/officeDocument/2006/relationships/image" Target="../media/image7.jpg"/><Relationship Id="rId9" Type="http://schemas.openxmlformats.org/officeDocument/2006/relationships/image" Target="../media/image34.png"/><Relationship Id="rId14" Type="http://schemas.openxmlformats.org/officeDocument/2006/relationships/image" Target="../media/image39.jpeg"/><Relationship Id="rId22" Type="http://schemas.openxmlformats.org/officeDocument/2006/relationships/image" Target="../media/image47.jpeg"/><Relationship Id="rId27" Type="http://schemas.openxmlformats.org/officeDocument/2006/relationships/image" Target="../media/image52.png"/><Relationship Id="rId30" Type="http://schemas.openxmlformats.org/officeDocument/2006/relationships/image" Target="../media/image55.png"/></Relationships>
</file>

<file path=ppt/slides/_rels/slide3.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4.jpg"/><Relationship Id="rId7"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jpeg"/><Relationship Id="rId4" Type="http://schemas.openxmlformats.org/officeDocument/2006/relationships/image" Target="../media/image7.jpg"/><Relationship Id="rId9" Type="http://schemas.openxmlformats.org/officeDocument/2006/relationships/image" Target="../media/image60.jpeg"/></Relationships>
</file>

<file path=ppt/slides/_rels/slide4.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3" Type="http://schemas.openxmlformats.org/officeDocument/2006/relationships/image" Target="../media/image4.jpg"/><Relationship Id="rId7" Type="http://schemas.openxmlformats.org/officeDocument/2006/relationships/hyperlink" Target="https://remakelearning.org/project/partnership-in-education/"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hyperlink" Target="https://pixabay.com/en/connection-community-2826506/" TargetMode="External"/><Relationship Id="rId4" Type="http://schemas.openxmlformats.org/officeDocument/2006/relationships/image" Target="../media/image7.jpg"/><Relationship Id="rId9" Type="http://schemas.openxmlformats.org/officeDocument/2006/relationships/image" Target="../media/image63.png"/></Relationships>
</file>

<file path=ppt/slides/_rels/slide5.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44.jpeg"/><Relationship Id="rId18" Type="http://schemas.openxmlformats.org/officeDocument/2006/relationships/image" Target="../media/image41.jpeg"/><Relationship Id="rId3" Type="http://schemas.openxmlformats.org/officeDocument/2006/relationships/image" Target="../media/image7.jpg"/><Relationship Id="rId21" Type="http://schemas.openxmlformats.org/officeDocument/2006/relationships/image" Target="../media/image48.jpeg"/><Relationship Id="rId7" Type="http://schemas.openxmlformats.org/officeDocument/2006/relationships/image" Target="../media/image67.jpeg"/><Relationship Id="rId12" Type="http://schemas.openxmlformats.org/officeDocument/2006/relationships/image" Target="../media/image72.jpeg"/><Relationship Id="rId17" Type="http://schemas.openxmlformats.org/officeDocument/2006/relationships/image" Target="../media/image40.png"/><Relationship Id="rId2" Type="http://schemas.openxmlformats.org/officeDocument/2006/relationships/image" Target="../media/image4.jpg"/><Relationship Id="rId16" Type="http://schemas.openxmlformats.org/officeDocument/2006/relationships/image" Target="../media/image39.jpeg"/><Relationship Id="rId20" Type="http://schemas.openxmlformats.org/officeDocument/2006/relationships/image" Target="../media/image43.jpeg"/><Relationship Id="rId1" Type="http://schemas.openxmlformats.org/officeDocument/2006/relationships/slideLayout" Target="../slideLayouts/slideLayout1.xml"/><Relationship Id="rId6" Type="http://schemas.openxmlformats.org/officeDocument/2006/relationships/image" Target="../media/image66.jpeg"/><Relationship Id="rId11" Type="http://schemas.openxmlformats.org/officeDocument/2006/relationships/image" Target="../media/image71.jpeg"/><Relationship Id="rId24" Type="http://schemas.openxmlformats.org/officeDocument/2006/relationships/image" Target="../media/image75.png"/><Relationship Id="rId5" Type="http://schemas.openxmlformats.org/officeDocument/2006/relationships/image" Target="../media/image65.jpeg"/><Relationship Id="rId15" Type="http://schemas.openxmlformats.org/officeDocument/2006/relationships/image" Target="../media/image38.png"/><Relationship Id="rId23" Type="http://schemas.openxmlformats.org/officeDocument/2006/relationships/image" Target="../media/image74.jpeg"/><Relationship Id="rId10" Type="http://schemas.openxmlformats.org/officeDocument/2006/relationships/image" Target="../media/image70.jpeg"/><Relationship Id="rId19" Type="http://schemas.openxmlformats.org/officeDocument/2006/relationships/image" Target="../media/image42.png"/><Relationship Id="rId4" Type="http://schemas.openxmlformats.org/officeDocument/2006/relationships/image" Target="../media/image64.png"/><Relationship Id="rId9" Type="http://schemas.openxmlformats.org/officeDocument/2006/relationships/image" Target="../media/image69.jpeg"/><Relationship Id="rId14" Type="http://schemas.openxmlformats.org/officeDocument/2006/relationships/image" Target="../media/image47.jpeg"/><Relationship Id="rId22" Type="http://schemas.openxmlformats.org/officeDocument/2006/relationships/image" Target="../media/image7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71" name="Straight Connector 2070">
            <a:extLst>
              <a:ext uri="{FF2B5EF4-FFF2-40B4-BE49-F238E27FC236}">
                <a16:creationId xmlns:a16="http://schemas.microsoft.com/office/drawing/2014/main" id="{7FAC1208-8E91-62D3-9F85-5D53263AC156}"/>
              </a:ext>
            </a:extLst>
          </p:cNvPr>
          <p:cNvCxnSpPr/>
          <p:nvPr/>
        </p:nvCxnSpPr>
        <p:spPr>
          <a:xfrm>
            <a:off x="3626693" y="5818986"/>
            <a:ext cx="8538412" cy="10894"/>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object 2">
            <a:extLst>
              <a:ext uri="{FF2B5EF4-FFF2-40B4-BE49-F238E27FC236}">
                <a16:creationId xmlns:a16="http://schemas.microsoft.com/office/drawing/2014/main" id="{B1A404E9-D339-3A31-F24B-C2520C2ADE52}"/>
              </a:ext>
            </a:extLst>
          </p:cNvPr>
          <p:cNvPicPr/>
          <p:nvPr/>
        </p:nvPicPr>
        <p:blipFill>
          <a:blip r:embed="rId2" cstate="print"/>
          <a:stretch>
            <a:fillRect/>
          </a:stretch>
        </p:blipFill>
        <p:spPr>
          <a:xfrm>
            <a:off x="26895" y="30118"/>
            <a:ext cx="1488141" cy="1075765"/>
          </a:xfrm>
          <a:prstGeom prst="rect">
            <a:avLst/>
          </a:prstGeom>
        </p:spPr>
      </p:pic>
      <p:grpSp>
        <p:nvGrpSpPr>
          <p:cNvPr id="5" name="object 7">
            <a:extLst>
              <a:ext uri="{FF2B5EF4-FFF2-40B4-BE49-F238E27FC236}">
                <a16:creationId xmlns:a16="http://schemas.microsoft.com/office/drawing/2014/main" id="{72C1D898-045C-5D7B-AA56-E587D9D05D8E}"/>
              </a:ext>
            </a:extLst>
          </p:cNvPr>
          <p:cNvGrpSpPr/>
          <p:nvPr/>
        </p:nvGrpSpPr>
        <p:grpSpPr>
          <a:xfrm>
            <a:off x="9439835" y="0"/>
            <a:ext cx="2626660" cy="632250"/>
            <a:chOff x="2528193" y="257231"/>
            <a:chExt cx="4503420" cy="1313815"/>
          </a:xfrm>
        </p:grpSpPr>
        <p:pic>
          <p:nvPicPr>
            <p:cNvPr id="6" name="object 8">
              <a:extLst>
                <a:ext uri="{FF2B5EF4-FFF2-40B4-BE49-F238E27FC236}">
                  <a16:creationId xmlns:a16="http://schemas.microsoft.com/office/drawing/2014/main" id="{D889EDEE-3DAB-554D-0C1B-4FF0C8FDF8DC}"/>
                </a:ext>
              </a:extLst>
            </p:cNvPr>
            <p:cNvPicPr/>
            <p:nvPr/>
          </p:nvPicPr>
          <p:blipFill>
            <a:blip r:embed="rId3" cstate="print"/>
            <a:stretch>
              <a:fillRect/>
            </a:stretch>
          </p:blipFill>
          <p:spPr>
            <a:xfrm>
              <a:off x="4861504" y="468016"/>
              <a:ext cx="2169876" cy="913632"/>
            </a:xfrm>
            <a:prstGeom prst="rect">
              <a:avLst/>
            </a:prstGeom>
          </p:spPr>
        </p:pic>
        <p:pic>
          <p:nvPicPr>
            <p:cNvPr id="7" name="object 9">
              <a:extLst>
                <a:ext uri="{FF2B5EF4-FFF2-40B4-BE49-F238E27FC236}">
                  <a16:creationId xmlns:a16="http://schemas.microsoft.com/office/drawing/2014/main" id="{F79EEC72-03FC-C294-F0E0-FF2CA1B5177F}"/>
                </a:ext>
              </a:extLst>
            </p:cNvPr>
            <p:cNvPicPr/>
            <p:nvPr/>
          </p:nvPicPr>
          <p:blipFill>
            <a:blip r:embed="rId4" cstate="print"/>
            <a:stretch>
              <a:fillRect/>
            </a:stretch>
          </p:blipFill>
          <p:spPr>
            <a:xfrm>
              <a:off x="2528193" y="257231"/>
              <a:ext cx="2331665" cy="1313346"/>
            </a:xfrm>
            <a:prstGeom prst="rect">
              <a:avLst/>
            </a:prstGeom>
          </p:spPr>
        </p:pic>
      </p:grpSp>
      <p:sp>
        <p:nvSpPr>
          <p:cNvPr id="8" name="object 8">
            <a:extLst>
              <a:ext uri="{FF2B5EF4-FFF2-40B4-BE49-F238E27FC236}">
                <a16:creationId xmlns:a16="http://schemas.microsoft.com/office/drawing/2014/main" id="{C1ED725D-4E6E-0135-79AF-59D666B8D13D}"/>
              </a:ext>
            </a:extLst>
          </p:cNvPr>
          <p:cNvSpPr/>
          <p:nvPr/>
        </p:nvSpPr>
        <p:spPr>
          <a:xfrm>
            <a:off x="1739153" y="584236"/>
            <a:ext cx="9251575" cy="298450"/>
          </a:xfrm>
          <a:custGeom>
            <a:avLst/>
            <a:gdLst/>
            <a:ahLst/>
            <a:cxnLst/>
            <a:rect l="l" t="t" r="r" b="b"/>
            <a:pathLst>
              <a:path w="4558665" h="504825">
                <a:moveTo>
                  <a:pt x="4558263" y="504401"/>
                </a:moveTo>
                <a:lnTo>
                  <a:pt x="0" y="504401"/>
                </a:lnTo>
                <a:lnTo>
                  <a:pt x="0" y="0"/>
                </a:lnTo>
                <a:lnTo>
                  <a:pt x="4558263" y="0"/>
                </a:lnTo>
                <a:lnTo>
                  <a:pt x="4558263" y="504401"/>
                </a:lnTo>
                <a:close/>
              </a:path>
            </a:pathLst>
          </a:custGeom>
          <a:solidFill>
            <a:srgbClr val="008037"/>
          </a:solidFill>
        </p:spPr>
        <p:txBody>
          <a:bodyPr wrap="square" lIns="0" tIns="0" rIns="0" bIns="0" rtlCol="0"/>
          <a:lstStyle/>
          <a:p>
            <a:r>
              <a:rPr lang="en-US"/>
              <a:t>                                     </a:t>
            </a:r>
            <a:r>
              <a:rPr lang="en-US" b="1">
                <a:solidFill>
                  <a:schemeClr val="bg1"/>
                </a:solidFill>
              </a:rPr>
              <a:t>Beyond Credit ‘Creating an Impact in rural India</a:t>
            </a:r>
            <a:r>
              <a:rPr lang="en-US" b="1">
                <a:solidFill>
                  <a:schemeClr val="bg1"/>
                </a:solidFill>
                <a:latin typeface="Algerian" panose="04020705040A02060702" pitchFamily="82" charset="0"/>
              </a:rPr>
              <a:t>’</a:t>
            </a:r>
          </a:p>
        </p:txBody>
      </p:sp>
      <p:pic>
        <p:nvPicPr>
          <p:cNvPr id="9" name="object 2">
            <a:extLst>
              <a:ext uri="{FF2B5EF4-FFF2-40B4-BE49-F238E27FC236}">
                <a16:creationId xmlns:a16="http://schemas.microsoft.com/office/drawing/2014/main" id="{3818120A-F807-7BB1-7618-5EF3E80E3E4E}"/>
              </a:ext>
            </a:extLst>
          </p:cNvPr>
          <p:cNvPicPr/>
          <p:nvPr/>
        </p:nvPicPr>
        <p:blipFill>
          <a:blip r:embed="rId5" cstate="print"/>
          <a:stretch>
            <a:fillRect/>
          </a:stretch>
        </p:blipFill>
        <p:spPr>
          <a:xfrm>
            <a:off x="26895" y="6229878"/>
            <a:ext cx="628122" cy="628122"/>
          </a:xfrm>
          <a:prstGeom prst="rect">
            <a:avLst/>
          </a:prstGeom>
        </p:spPr>
      </p:pic>
      <p:sp>
        <p:nvSpPr>
          <p:cNvPr id="11" name="TextBox 10">
            <a:extLst>
              <a:ext uri="{FF2B5EF4-FFF2-40B4-BE49-F238E27FC236}">
                <a16:creationId xmlns:a16="http://schemas.microsoft.com/office/drawing/2014/main" id="{FFB0BFE4-9D47-5A7A-E1A6-1DB6A1EA40AE}"/>
              </a:ext>
            </a:extLst>
          </p:cNvPr>
          <p:cNvSpPr txBox="1"/>
          <p:nvPr/>
        </p:nvSpPr>
        <p:spPr>
          <a:xfrm>
            <a:off x="17268" y="1300785"/>
            <a:ext cx="3500841" cy="276999"/>
          </a:xfrm>
          <a:prstGeom prst="rect">
            <a:avLst/>
          </a:prstGeom>
          <a:solidFill>
            <a:srgbClr val="92D050"/>
          </a:solidFill>
          <a:ln>
            <a:solidFill>
              <a:srgbClr val="92D050"/>
            </a:solidFill>
          </a:ln>
        </p:spPr>
        <p:txBody>
          <a:bodyPr wrap="square" rtlCol="0">
            <a:spAutoFit/>
          </a:bodyPr>
          <a:lstStyle/>
          <a:p>
            <a:pPr algn="ctr"/>
            <a:r>
              <a:rPr lang="en-US" sz="1200" b="1" dirty="0">
                <a:solidFill>
                  <a:schemeClr val="bg1"/>
                </a:solidFill>
              </a:rPr>
              <a:t>COMPANY BANDWITH</a:t>
            </a:r>
            <a:endParaRPr lang="en-IN" sz="1200" b="1" dirty="0">
              <a:solidFill>
                <a:schemeClr val="bg1"/>
              </a:solidFill>
            </a:endParaRPr>
          </a:p>
        </p:txBody>
      </p:sp>
      <p:sp>
        <p:nvSpPr>
          <p:cNvPr id="12" name="TextBox 11">
            <a:extLst>
              <a:ext uri="{FF2B5EF4-FFF2-40B4-BE49-F238E27FC236}">
                <a16:creationId xmlns:a16="http://schemas.microsoft.com/office/drawing/2014/main" id="{DE5BD33E-7989-3266-719D-DE85D353CAAD}"/>
              </a:ext>
            </a:extLst>
          </p:cNvPr>
          <p:cNvSpPr txBox="1"/>
          <p:nvPr/>
        </p:nvSpPr>
        <p:spPr>
          <a:xfrm>
            <a:off x="31410" y="1312607"/>
            <a:ext cx="3532356" cy="1308050"/>
          </a:xfrm>
          <a:prstGeom prst="rect">
            <a:avLst/>
          </a:prstGeom>
          <a:noFill/>
          <a:ln w="38100">
            <a:solidFill>
              <a:srgbClr val="00B050"/>
            </a:solidFill>
          </a:ln>
        </p:spPr>
        <p:txBody>
          <a:bodyPr wrap="square" rtlCol="0">
            <a:spAutoFit/>
          </a:bodyPr>
          <a:lstStyle/>
          <a:p>
            <a:pPr algn="ctr"/>
            <a:endParaRPr lang="en-US" sz="1200" dirty="0"/>
          </a:p>
          <a:p>
            <a:pPr algn="ct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prstClr val="black"/>
                </a:solidFill>
                <a:latin typeface="Roboto" panose="02000000000000000000" pitchFamily="2" charset="0"/>
                <a:ea typeface="Roboto" panose="02000000000000000000" pitchFamily="2" charset="0"/>
              </a:rPr>
              <a:t>Svatrantra</a:t>
            </a:r>
            <a:r>
              <a:rPr lang="en-US" sz="1100" dirty="0">
                <a:solidFill>
                  <a:prstClr val="black"/>
                </a:solidFill>
                <a:latin typeface="Roboto" panose="02000000000000000000" pitchFamily="2" charset="0"/>
                <a:ea typeface="Roboto" panose="02000000000000000000" pitchFamily="2" charset="0"/>
              </a:rPr>
              <a:t> Microfinance Presence</a:t>
            </a: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  </a:t>
            </a:r>
            <a:r>
              <a:rPr kumimoji="0" lang="en-US" sz="1100" b="1" i="0" u="none" strike="noStrike" kern="1200" cap="none" spc="0" normalizeH="0" baseline="0" noProof="0" dirty="0">
                <a:ln>
                  <a:noFill/>
                </a:ln>
                <a:solidFill>
                  <a:schemeClr val="accent6">
                    <a:lumMod val="50000"/>
                  </a:schemeClr>
                </a:solidFill>
                <a:effectLst/>
                <a:uLnTx/>
                <a:uFillTx/>
                <a:latin typeface="Roboto" panose="02000000000000000000" pitchFamily="2" charset="0"/>
                <a:ea typeface="Roboto" panose="02000000000000000000" pitchFamily="2" charset="0"/>
              </a:rPr>
              <a:t>810+ Branches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Available in: </a:t>
            </a:r>
            <a:r>
              <a:rPr lang="en-US" sz="1100" b="1" dirty="0">
                <a:solidFill>
                  <a:schemeClr val="accent6">
                    <a:lumMod val="50000"/>
                  </a:schemeClr>
                </a:solidFill>
                <a:latin typeface="Roboto" panose="02000000000000000000" pitchFamily="2" charset="0"/>
                <a:ea typeface="Roboto" panose="02000000000000000000" pitchFamily="2" charset="0"/>
              </a:rPr>
              <a:t>19 States</a:t>
            </a:r>
            <a:endParaRPr kumimoji="0" lang="en-US" sz="1100" b="1" i="0" u="none" strike="noStrike" kern="1200" cap="none" spc="0" normalizeH="0" baseline="0" noProof="0" dirty="0">
              <a:ln>
                <a:noFill/>
              </a:ln>
              <a:solidFill>
                <a:schemeClr val="accent6">
                  <a:lumMod val="50000"/>
                </a:schemeClr>
              </a:solidFill>
              <a:effectLst/>
              <a:uLnTx/>
              <a:uFillTx/>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Current presence: </a:t>
            </a:r>
            <a:r>
              <a:rPr lang="en-US" sz="1100" b="1" dirty="0">
                <a:solidFill>
                  <a:schemeClr val="accent6">
                    <a:lumMod val="50000"/>
                  </a:schemeClr>
                </a:solidFill>
                <a:latin typeface="Roboto" panose="02000000000000000000" pitchFamily="2" charset="0"/>
                <a:ea typeface="Roboto" panose="02000000000000000000" pitchFamily="2" charset="0"/>
              </a:rPr>
              <a:t>330</a:t>
            </a:r>
            <a:r>
              <a:rPr kumimoji="0" lang="en-US" sz="1100" b="1" i="0" u="none" strike="noStrike" kern="1200" cap="none" spc="0" normalizeH="0" baseline="0" noProof="0" dirty="0">
                <a:ln>
                  <a:noFill/>
                </a:ln>
                <a:solidFill>
                  <a:schemeClr val="accent6">
                    <a:lumMod val="50000"/>
                  </a:schemeClr>
                </a:solidFill>
                <a:effectLst/>
                <a:uLnTx/>
                <a:uFillTx/>
                <a:latin typeface="Roboto" panose="02000000000000000000" pitchFamily="2" charset="0"/>
                <a:ea typeface="Roboto" panose="02000000000000000000" pitchFamily="2" charset="0"/>
              </a:rPr>
              <a:t>+ Districts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accent6">
                    <a:lumMod val="50000"/>
                  </a:schemeClr>
                </a:solidFill>
                <a:latin typeface="Roboto" panose="02000000000000000000" pitchFamily="2" charset="0"/>
                <a:ea typeface="Roboto" panose="02000000000000000000" pitchFamily="2" charset="0"/>
              </a:rPr>
              <a:t>Rural Coverage: 90,000+ Villages</a:t>
            </a:r>
            <a:endParaRPr kumimoji="0" lang="en-US" sz="1100" b="1" i="0" u="none" strike="noStrike" kern="1200" cap="none" spc="0" normalizeH="0" baseline="0" noProof="0" dirty="0">
              <a:ln>
                <a:noFill/>
              </a:ln>
              <a:solidFill>
                <a:schemeClr val="accent6">
                  <a:lumMod val="50000"/>
                </a:schemeClr>
              </a:solidFill>
              <a:effectLst/>
              <a:uLnTx/>
              <a:uFillTx/>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accent6">
                    <a:lumMod val="50000"/>
                  </a:schemeClr>
                </a:solidFill>
                <a:effectLst/>
                <a:uLnTx/>
                <a:uFillTx/>
                <a:latin typeface="Roboto" panose="02000000000000000000" pitchFamily="2" charset="0"/>
                <a:ea typeface="Roboto" panose="02000000000000000000" pitchFamily="2" charset="0"/>
              </a:rPr>
              <a:t>Catered 20,45,534 lakh unique Visitors on Website</a:t>
            </a:r>
            <a:endParaRPr lang="en-IN" sz="1100" b="1" dirty="0">
              <a:solidFill>
                <a:schemeClr val="accent6">
                  <a:lumMod val="50000"/>
                </a:schemeClr>
              </a:solidFill>
              <a:latin typeface="Roboto" panose="02000000000000000000" pitchFamily="2" charset="0"/>
              <a:ea typeface="Roboto" panose="02000000000000000000" pitchFamily="2" charset="0"/>
            </a:endParaRPr>
          </a:p>
        </p:txBody>
      </p:sp>
      <p:pic>
        <p:nvPicPr>
          <p:cNvPr id="25" name="Picture 24">
            <a:extLst>
              <a:ext uri="{FF2B5EF4-FFF2-40B4-BE49-F238E27FC236}">
                <a16:creationId xmlns:a16="http://schemas.microsoft.com/office/drawing/2014/main" id="{AB6AC73F-EDE3-D37F-B626-CDBD7FC8B3AB}"/>
              </a:ext>
            </a:extLst>
          </p:cNvPr>
          <p:cNvPicPr>
            <a:picLocks noChangeAspect="1"/>
          </p:cNvPicPr>
          <p:nvPr/>
        </p:nvPicPr>
        <p:blipFill>
          <a:blip r:embed="rId6"/>
          <a:stretch>
            <a:fillRect/>
          </a:stretch>
        </p:blipFill>
        <p:spPr>
          <a:xfrm>
            <a:off x="26895" y="2751290"/>
            <a:ext cx="3572903" cy="3484456"/>
          </a:xfrm>
          <a:prstGeom prst="rect">
            <a:avLst/>
          </a:prstGeom>
        </p:spPr>
      </p:pic>
      <p:sp>
        <p:nvSpPr>
          <p:cNvPr id="28" name="object 73">
            <a:extLst>
              <a:ext uri="{FF2B5EF4-FFF2-40B4-BE49-F238E27FC236}">
                <a16:creationId xmlns:a16="http://schemas.microsoft.com/office/drawing/2014/main" id="{130E1DF2-A3E3-B0F2-9ABC-2647976EE46D}"/>
              </a:ext>
            </a:extLst>
          </p:cNvPr>
          <p:cNvSpPr txBox="1"/>
          <p:nvPr/>
        </p:nvSpPr>
        <p:spPr>
          <a:xfrm>
            <a:off x="3599798" y="6003995"/>
            <a:ext cx="910766" cy="931024"/>
          </a:xfrm>
          <a:prstGeom prst="rect">
            <a:avLst/>
          </a:prstGeom>
        </p:spPr>
        <p:txBody>
          <a:bodyPr vert="horz" wrap="square" lIns="0" tIns="12700" rIns="0" bIns="0" rtlCol="0">
            <a:spAutoFit/>
          </a:bodyPr>
          <a:lstStyle/>
          <a:p>
            <a:pPr marL="184150" indent="-171450">
              <a:spcBef>
                <a:spcPts val="100"/>
              </a:spcBef>
              <a:buFont typeface="Arial" panose="020B0604020202020204" pitchFamily="34" charset="0"/>
              <a:buChar char="•"/>
            </a:pPr>
            <a:r>
              <a:rPr lang="en-US" sz="800" b="1" dirty="0">
                <a:solidFill>
                  <a:srgbClr val="54565B"/>
                </a:solidFill>
                <a:latin typeface="Roboto" panose="02000000000000000000" pitchFamily="2" charset="0"/>
              </a:rPr>
              <a:t>Identifying customer's who benefits from Loan.</a:t>
            </a:r>
          </a:p>
          <a:p>
            <a:pPr marL="184150" indent="-171450">
              <a:spcBef>
                <a:spcPts val="100"/>
              </a:spcBef>
              <a:buFont typeface="Arial" panose="020B0604020202020204" pitchFamily="34" charset="0"/>
              <a:buChar char="•"/>
            </a:pPr>
            <a:r>
              <a:rPr lang="en-US" sz="800" b="1" dirty="0">
                <a:solidFill>
                  <a:srgbClr val="54565B"/>
                </a:solidFill>
                <a:latin typeface="Roboto" panose="02000000000000000000" pitchFamily="2" charset="0"/>
              </a:rPr>
              <a:t>Through Detailed survey</a:t>
            </a:r>
            <a:endParaRPr lang="en-IN" sz="800" b="1" i="0" dirty="0">
              <a:solidFill>
                <a:srgbClr val="54565B"/>
              </a:solidFill>
              <a:effectLst/>
              <a:latin typeface="Roboto" panose="02000000000000000000" pitchFamily="2" charset="0"/>
            </a:endParaRPr>
          </a:p>
          <a:p>
            <a:pPr marL="12700">
              <a:lnSpc>
                <a:spcPct val="100000"/>
              </a:lnSpc>
              <a:spcBef>
                <a:spcPts val="100"/>
              </a:spcBef>
            </a:pPr>
            <a:endParaRPr sz="1000" dirty="0">
              <a:latin typeface="Arial MT"/>
              <a:cs typeface="Arial MT"/>
            </a:endParaRPr>
          </a:p>
        </p:txBody>
      </p:sp>
      <p:sp>
        <p:nvSpPr>
          <p:cNvPr id="30" name="object 73">
            <a:extLst>
              <a:ext uri="{FF2B5EF4-FFF2-40B4-BE49-F238E27FC236}">
                <a16:creationId xmlns:a16="http://schemas.microsoft.com/office/drawing/2014/main" id="{AB003668-4BA8-2899-5842-C7A0FB355D1D}"/>
              </a:ext>
            </a:extLst>
          </p:cNvPr>
          <p:cNvSpPr txBox="1"/>
          <p:nvPr/>
        </p:nvSpPr>
        <p:spPr>
          <a:xfrm>
            <a:off x="4966392" y="5970323"/>
            <a:ext cx="1031336" cy="1066959"/>
          </a:xfrm>
          <a:prstGeom prst="rect">
            <a:avLst/>
          </a:prstGeom>
        </p:spPr>
        <p:txBody>
          <a:bodyPr vert="horz" wrap="square" lIns="0" tIns="12700" rIns="0" bIns="0" rtlCol="0">
            <a:spAutoFit/>
          </a:bodyPr>
          <a:lstStyle/>
          <a:p>
            <a:pPr marL="184150" indent="-171450">
              <a:spcBef>
                <a:spcPts val="100"/>
              </a:spcBef>
              <a:buFont typeface="Arial" panose="020B0604020202020204" pitchFamily="34" charset="0"/>
              <a:buChar char="•"/>
            </a:pPr>
            <a:r>
              <a:rPr lang="en-US" sz="800" b="1" dirty="0">
                <a:solidFill>
                  <a:srgbClr val="54565B"/>
                </a:solidFill>
                <a:latin typeface="Roboto" panose="02000000000000000000" pitchFamily="2" charset="0"/>
              </a:rPr>
              <a:t>Conduct Workshops on financial literacy </a:t>
            </a:r>
          </a:p>
          <a:p>
            <a:pPr marL="184150" indent="-171450">
              <a:spcBef>
                <a:spcPts val="100"/>
              </a:spcBef>
              <a:buFont typeface="Arial" panose="020B0604020202020204" pitchFamily="34" charset="0"/>
              <a:buChar char="•"/>
            </a:pPr>
            <a:endParaRPr lang="en-US" sz="800" b="1" dirty="0">
              <a:solidFill>
                <a:srgbClr val="54565B"/>
              </a:solidFill>
              <a:latin typeface="Roboto" panose="02000000000000000000" pitchFamily="2" charset="0"/>
            </a:endParaRPr>
          </a:p>
          <a:p>
            <a:pPr marL="184150" indent="-171450">
              <a:spcBef>
                <a:spcPts val="100"/>
              </a:spcBef>
              <a:buFont typeface="Arial" panose="020B0604020202020204" pitchFamily="34" charset="0"/>
              <a:buChar char="•"/>
            </a:pPr>
            <a:r>
              <a:rPr lang="en-US" sz="800" b="1" dirty="0">
                <a:solidFill>
                  <a:srgbClr val="54565B"/>
                </a:solidFill>
                <a:latin typeface="Roboto" panose="02000000000000000000" pitchFamily="2" charset="0"/>
              </a:rPr>
              <a:t> Develop money management skills</a:t>
            </a:r>
            <a:endParaRPr lang="en-IN" sz="800" b="1" i="0" dirty="0">
              <a:solidFill>
                <a:srgbClr val="54565B"/>
              </a:solidFill>
              <a:effectLst/>
              <a:latin typeface="Roboto" panose="02000000000000000000" pitchFamily="2" charset="0"/>
            </a:endParaRPr>
          </a:p>
          <a:p>
            <a:pPr marL="12700">
              <a:lnSpc>
                <a:spcPct val="100000"/>
              </a:lnSpc>
              <a:spcBef>
                <a:spcPts val="100"/>
              </a:spcBef>
            </a:pPr>
            <a:endParaRPr sz="1000" dirty="0">
              <a:latin typeface="Arial MT"/>
              <a:cs typeface="Arial MT"/>
            </a:endParaRPr>
          </a:p>
        </p:txBody>
      </p:sp>
      <p:sp>
        <p:nvSpPr>
          <p:cNvPr id="32" name="object 73">
            <a:extLst>
              <a:ext uri="{FF2B5EF4-FFF2-40B4-BE49-F238E27FC236}">
                <a16:creationId xmlns:a16="http://schemas.microsoft.com/office/drawing/2014/main" id="{01D450BA-AC3A-D5CC-1E85-5B16A3165D1B}"/>
              </a:ext>
            </a:extLst>
          </p:cNvPr>
          <p:cNvSpPr txBox="1"/>
          <p:nvPr/>
        </p:nvSpPr>
        <p:spPr>
          <a:xfrm>
            <a:off x="6465251" y="5937419"/>
            <a:ext cx="1053768" cy="1066959"/>
          </a:xfrm>
          <a:prstGeom prst="rect">
            <a:avLst/>
          </a:prstGeom>
        </p:spPr>
        <p:txBody>
          <a:bodyPr vert="horz" wrap="square" lIns="0" tIns="12700" rIns="0" bIns="0" rtlCol="0">
            <a:spAutoFit/>
          </a:bodyPr>
          <a:lstStyle/>
          <a:p>
            <a:pPr marL="184150" indent="-171450">
              <a:spcBef>
                <a:spcPts val="100"/>
              </a:spcBef>
              <a:buFont typeface="Arial" panose="020B0604020202020204" pitchFamily="34" charset="0"/>
              <a:buChar char="•"/>
            </a:pPr>
            <a:r>
              <a:rPr lang="en-US" sz="800" b="1" i="0" dirty="0">
                <a:solidFill>
                  <a:srgbClr val="54565B"/>
                </a:solidFill>
                <a:effectLst/>
                <a:latin typeface="Roboto" panose="02000000000000000000" pitchFamily="2" charset="0"/>
              </a:rPr>
              <a:t>Payout Money to</a:t>
            </a:r>
            <a:r>
              <a:rPr lang="en-US" sz="800" b="1" dirty="0">
                <a:solidFill>
                  <a:srgbClr val="54565B"/>
                </a:solidFill>
                <a:latin typeface="Roboto" panose="02000000000000000000" pitchFamily="2" charset="0"/>
              </a:rPr>
              <a:t> run business efficiently</a:t>
            </a:r>
          </a:p>
          <a:p>
            <a:pPr marL="184150" indent="-171450">
              <a:spcBef>
                <a:spcPts val="100"/>
              </a:spcBef>
              <a:buFont typeface="Arial" panose="020B0604020202020204" pitchFamily="34" charset="0"/>
              <a:buChar char="•"/>
            </a:pPr>
            <a:endParaRPr lang="en-US" sz="800" b="1" i="0" dirty="0">
              <a:solidFill>
                <a:srgbClr val="54565B"/>
              </a:solidFill>
              <a:effectLst/>
              <a:latin typeface="Roboto" panose="02000000000000000000" pitchFamily="2" charset="0"/>
            </a:endParaRPr>
          </a:p>
          <a:p>
            <a:pPr marL="184150" indent="-171450">
              <a:spcBef>
                <a:spcPts val="100"/>
              </a:spcBef>
              <a:buFont typeface="Arial" panose="020B0604020202020204" pitchFamily="34" charset="0"/>
              <a:buChar char="•"/>
            </a:pPr>
            <a:r>
              <a:rPr lang="en-US" sz="800" b="1" dirty="0">
                <a:solidFill>
                  <a:srgbClr val="54565B"/>
                </a:solidFill>
                <a:latin typeface="Roboto" panose="02000000000000000000" pitchFamily="2" charset="0"/>
              </a:rPr>
              <a:t>Through Financial and Non- Financial offerings</a:t>
            </a:r>
            <a:endParaRPr lang="en-IN" sz="800" b="1" i="0" dirty="0">
              <a:solidFill>
                <a:srgbClr val="54565B"/>
              </a:solidFill>
              <a:effectLst/>
              <a:latin typeface="Roboto" panose="02000000000000000000" pitchFamily="2" charset="0"/>
            </a:endParaRPr>
          </a:p>
          <a:p>
            <a:pPr marL="12700">
              <a:lnSpc>
                <a:spcPct val="100000"/>
              </a:lnSpc>
              <a:spcBef>
                <a:spcPts val="100"/>
              </a:spcBef>
            </a:pPr>
            <a:endParaRPr sz="1000" dirty="0">
              <a:latin typeface="Arial MT"/>
              <a:cs typeface="Arial MT"/>
            </a:endParaRPr>
          </a:p>
        </p:txBody>
      </p:sp>
      <p:sp>
        <p:nvSpPr>
          <p:cNvPr id="34" name="object 73">
            <a:extLst>
              <a:ext uri="{FF2B5EF4-FFF2-40B4-BE49-F238E27FC236}">
                <a16:creationId xmlns:a16="http://schemas.microsoft.com/office/drawing/2014/main" id="{59A385F0-E595-05EA-B67F-B707DA6FBF4B}"/>
              </a:ext>
            </a:extLst>
          </p:cNvPr>
          <p:cNvSpPr txBox="1"/>
          <p:nvPr/>
        </p:nvSpPr>
        <p:spPr>
          <a:xfrm>
            <a:off x="8204436" y="5936027"/>
            <a:ext cx="934398" cy="1066959"/>
          </a:xfrm>
          <a:prstGeom prst="rect">
            <a:avLst/>
          </a:prstGeom>
        </p:spPr>
        <p:txBody>
          <a:bodyPr vert="horz" wrap="square" lIns="0" tIns="12700" rIns="0" bIns="0" rtlCol="0">
            <a:spAutoFit/>
          </a:bodyPr>
          <a:lstStyle/>
          <a:p>
            <a:pPr marL="184150" indent="-171450">
              <a:spcBef>
                <a:spcPts val="100"/>
              </a:spcBef>
              <a:buFont typeface="Arial" panose="020B0604020202020204" pitchFamily="34" charset="0"/>
              <a:buChar char="•"/>
            </a:pPr>
            <a:r>
              <a:rPr lang="en-US" sz="800" b="1" i="0" dirty="0">
                <a:solidFill>
                  <a:srgbClr val="54565B"/>
                </a:solidFill>
                <a:effectLst/>
                <a:latin typeface="Roboto" panose="02000000000000000000" pitchFamily="2" charset="0"/>
              </a:rPr>
              <a:t>Creating group of 5-12 peoples by field officers</a:t>
            </a:r>
          </a:p>
          <a:p>
            <a:pPr marL="184150" indent="-171450">
              <a:spcBef>
                <a:spcPts val="100"/>
              </a:spcBef>
              <a:buFont typeface="Arial" panose="020B0604020202020204" pitchFamily="34" charset="0"/>
              <a:buChar char="•"/>
            </a:pPr>
            <a:endParaRPr lang="en-US" sz="800" b="1" dirty="0">
              <a:solidFill>
                <a:srgbClr val="54565B"/>
              </a:solidFill>
              <a:latin typeface="Roboto" panose="02000000000000000000" pitchFamily="2" charset="0"/>
            </a:endParaRPr>
          </a:p>
          <a:p>
            <a:pPr marL="184150" indent="-171450">
              <a:spcBef>
                <a:spcPts val="100"/>
              </a:spcBef>
              <a:buFont typeface="Arial" panose="020B0604020202020204" pitchFamily="34" charset="0"/>
              <a:buChar char="•"/>
            </a:pPr>
            <a:r>
              <a:rPr lang="en-US" sz="800" b="1" i="0" dirty="0">
                <a:solidFill>
                  <a:srgbClr val="54565B"/>
                </a:solidFill>
                <a:effectLst/>
                <a:latin typeface="Roboto" panose="02000000000000000000" pitchFamily="2" charset="0"/>
              </a:rPr>
              <a:t>SVATANTRA SAHAYATAH SAMOOH</a:t>
            </a:r>
            <a:endParaRPr lang="en-IN" sz="800" b="1" i="0" dirty="0">
              <a:solidFill>
                <a:srgbClr val="54565B"/>
              </a:solidFill>
              <a:effectLst/>
              <a:latin typeface="Roboto" panose="02000000000000000000" pitchFamily="2" charset="0"/>
            </a:endParaRPr>
          </a:p>
          <a:p>
            <a:pPr marL="12700">
              <a:lnSpc>
                <a:spcPct val="100000"/>
              </a:lnSpc>
              <a:spcBef>
                <a:spcPts val="100"/>
              </a:spcBef>
            </a:pPr>
            <a:endParaRPr sz="1000" dirty="0">
              <a:latin typeface="Arial MT"/>
              <a:cs typeface="Arial MT"/>
            </a:endParaRPr>
          </a:p>
        </p:txBody>
      </p:sp>
      <p:cxnSp>
        <p:nvCxnSpPr>
          <p:cNvPr id="37" name="Straight Connector 36">
            <a:extLst>
              <a:ext uri="{FF2B5EF4-FFF2-40B4-BE49-F238E27FC236}">
                <a16:creationId xmlns:a16="http://schemas.microsoft.com/office/drawing/2014/main" id="{B219C3F8-CBF3-A1E0-2D04-6BBBBC3C5876}"/>
              </a:ext>
            </a:extLst>
          </p:cNvPr>
          <p:cNvCxnSpPr>
            <a:cxnSpLocks/>
          </p:cNvCxnSpPr>
          <p:nvPr/>
        </p:nvCxnSpPr>
        <p:spPr>
          <a:xfrm flipV="1">
            <a:off x="1462251" y="3413528"/>
            <a:ext cx="553803" cy="134472"/>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DCB11BA-7D12-AD18-F839-DFFAB48E7585}"/>
              </a:ext>
            </a:extLst>
          </p:cNvPr>
          <p:cNvSpPr txBox="1"/>
          <p:nvPr/>
        </p:nvSpPr>
        <p:spPr>
          <a:xfrm>
            <a:off x="-16212" y="2959640"/>
            <a:ext cx="800973" cy="938719"/>
          </a:xfrm>
          <a:prstGeom prst="rect">
            <a:avLst/>
          </a:prstGeom>
          <a:noFill/>
        </p:spPr>
        <p:txBody>
          <a:bodyPr wrap="square" rtlCol="0">
            <a:spAutoFit/>
          </a:bodyPr>
          <a:lstStyle/>
          <a:p>
            <a:r>
              <a:rPr lang="en-IN" sz="1100" dirty="0">
                <a:latin typeface="Bahnschrift Condensed" panose="020B0502040204020203" pitchFamily="34" charset="0"/>
              </a:rPr>
              <a:t>WEST:-Maharashtra, Gujrat, Rajasthan, MP</a:t>
            </a:r>
          </a:p>
        </p:txBody>
      </p:sp>
      <p:sp>
        <p:nvSpPr>
          <p:cNvPr id="41" name="TextBox 40">
            <a:extLst>
              <a:ext uri="{FF2B5EF4-FFF2-40B4-BE49-F238E27FC236}">
                <a16:creationId xmlns:a16="http://schemas.microsoft.com/office/drawing/2014/main" id="{DBAEE7DC-8ABA-1FF1-8C77-D7C51EAB7942}"/>
              </a:ext>
            </a:extLst>
          </p:cNvPr>
          <p:cNvSpPr txBox="1"/>
          <p:nvPr/>
        </p:nvSpPr>
        <p:spPr>
          <a:xfrm>
            <a:off x="1951373" y="3144382"/>
            <a:ext cx="953191" cy="600164"/>
          </a:xfrm>
          <a:prstGeom prst="rect">
            <a:avLst/>
          </a:prstGeom>
          <a:noFill/>
        </p:spPr>
        <p:txBody>
          <a:bodyPr wrap="square" rtlCol="0">
            <a:spAutoFit/>
          </a:bodyPr>
          <a:lstStyle/>
          <a:p>
            <a:r>
              <a:rPr lang="en-IN" sz="1100" dirty="0">
                <a:latin typeface="Bahnschrift Condensed" panose="020B0502040204020203" pitchFamily="34" charset="0"/>
              </a:rPr>
              <a:t>NORTH-Punjab, Haryana, Uttarakhand</a:t>
            </a:r>
          </a:p>
        </p:txBody>
      </p:sp>
      <p:sp>
        <p:nvSpPr>
          <p:cNvPr id="42" name="TextBox 41">
            <a:extLst>
              <a:ext uri="{FF2B5EF4-FFF2-40B4-BE49-F238E27FC236}">
                <a16:creationId xmlns:a16="http://schemas.microsoft.com/office/drawing/2014/main" id="{F292CE31-99E6-1EE1-54CE-D387D2EECB1B}"/>
              </a:ext>
            </a:extLst>
          </p:cNvPr>
          <p:cNvSpPr txBox="1"/>
          <p:nvPr/>
        </p:nvSpPr>
        <p:spPr>
          <a:xfrm>
            <a:off x="0" y="5846282"/>
            <a:ext cx="1134527" cy="430887"/>
          </a:xfrm>
          <a:prstGeom prst="rect">
            <a:avLst/>
          </a:prstGeom>
          <a:noFill/>
        </p:spPr>
        <p:txBody>
          <a:bodyPr wrap="square" rtlCol="0">
            <a:spAutoFit/>
          </a:bodyPr>
          <a:lstStyle/>
          <a:p>
            <a:r>
              <a:rPr lang="en-IN" sz="1100" dirty="0">
                <a:latin typeface="Bahnschrift Condensed" panose="020B0502040204020203" pitchFamily="34" charset="0"/>
              </a:rPr>
              <a:t>SOUTH:- Karnataka, Tamil Nadu, Kerala</a:t>
            </a:r>
          </a:p>
        </p:txBody>
      </p:sp>
      <p:sp>
        <p:nvSpPr>
          <p:cNvPr id="43" name="TextBox 42">
            <a:extLst>
              <a:ext uri="{FF2B5EF4-FFF2-40B4-BE49-F238E27FC236}">
                <a16:creationId xmlns:a16="http://schemas.microsoft.com/office/drawing/2014/main" id="{AAA4654E-A190-0C27-4E24-CFD33F1A8E3B}"/>
              </a:ext>
            </a:extLst>
          </p:cNvPr>
          <p:cNvSpPr txBox="1"/>
          <p:nvPr/>
        </p:nvSpPr>
        <p:spPr>
          <a:xfrm>
            <a:off x="2292703" y="4891002"/>
            <a:ext cx="1257569" cy="769441"/>
          </a:xfrm>
          <a:prstGeom prst="rect">
            <a:avLst/>
          </a:prstGeom>
          <a:noFill/>
        </p:spPr>
        <p:txBody>
          <a:bodyPr wrap="square" rtlCol="0">
            <a:spAutoFit/>
          </a:bodyPr>
          <a:lstStyle/>
          <a:p>
            <a:r>
              <a:rPr lang="en-IN" sz="1100" dirty="0">
                <a:latin typeface="Bahnschrift Condensed" panose="020B0502040204020203" pitchFamily="34" charset="0"/>
              </a:rPr>
              <a:t>EAST:-</a:t>
            </a:r>
            <a:r>
              <a:rPr lang="en-IN" sz="1100" b="0" i="0" dirty="0">
                <a:solidFill>
                  <a:srgbClr val="3F3A36"/>
                </a:solidFill>
                <a:effectLst/>
                <a:latin typeface="Bahnschrift Condensed" panose="020B0502040204020203" pitchFamily="34" charset="0"/>
              </a:rPr>
              <a:t>Chhattisgarh, Jharkhand, Bihar, UP, Odisha, WB, Assam, Tripura and AP</a:t>
            </a:r>
            <a:endParaRPr lang="en-IN" sz="1100" dirty="0">
              <a:latin typeface="Bahnschrift Condensed" panose="020B0502040204020203" pitchFamily="34" charset="0"/>
            </a:endParaRPr>
          </a:p>
        </p:txBody>
      </p:sp>
      <p:cxnSp>
        <p:nvCxnSpPr>
          <p:cNvPr id="46" name="Straight Connector 45">
            <a:extLst>
              <a:ext uri="{FF2B5EF4-FFF2-40B4-BE49-F238E27FC236}">
                <a16:creationId xmlns:a16="http://schemas.microsoft.com/office/drawing/2014/main" id="{D83EE40B-774C-D10B-30CD-400611A69B5A}"/>
              </a:ext>
            </a:extLst>
          </p:cNvPr>
          <p:cNvCxnSpPr>
            <a:cxnSpLocks/>
          </p:cNvCxnSpPr>
          <p:nvPr/>
        </p:nvCxnSpPr>
        <p:spPr>
          <a:xfrm flipH="1" flipV="1">
            <a:off x="340956" y="3652173"/>
            <a:ext cx="248315" cy="246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C27A5B1-CFC1-3F85-B5B4-EBB0BDDE9F85}"/>
              </a:ext>
            </a:extLst>
          </p:cNvPr>
          <p:cNvCxnSpPr>
            <a:cxnSpLocks/>
          </p:cNvCxnSpPr>
          <p:nvPr/>
        </p:nvCxnSpPr>
        <p:spPr>
          <a:xfrm flipV="1">
            <a:off x="655017" y="5537917"/>
            <a:ext cx="227844" cy="308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03D6297-2682-8A0C-A04E-AAB571C2E92A}"/>
              </a:ext>
            </a:extLst>
          </p:cNvPr>
          <p:cNvCxnSpPr>
            <a:cxnSpLocks/>
            <a:stCxn id="43" idx="0"/>
          </p:cNvCxnSpPr>
          <p:nvPr/>
        </p:nvCxnSpPr>
        <p:spPr>
          <a:xfrm flipH="1" flipV="1">
            <a:off x="2644588" y="4431924"/>
            <a:ext cx="276900" cy="459078"/>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AAE75729-AC78-5038-4E09-097BD0E34ABB}"/>
              </a:ext>
            </a:extLst>
          </p:cNvPr>
          <p:cNvSpPr txBox="1"/>
          <p:nvPr/>
        </p:nvSpPr>
        <p:spPr>
          <a:xfrm>
            <a:off x="5413474" y="928143"/>
            <a:ext cx="6876045" cy="461665"/>
          </a:xfrm>
          <a:prstGeom prst="rect">
            <a:avLst/>
          </a:prstGeom>
          <a:noFill/>
        </p:spPr>
        <p:txBody>
          <a:bodyPr wrap="square" rtlCol="0">
            <a:spAutoFit/>
          </a:bodyPr>
          <a:lstStyle/>
          <a:p>
            <a:r>
              <a:rPr lang="en-IN" sz="1200" dirty="0"/>
              <a:t> To improve offering and encourage entrepreneurship by extending banking solution and Financial Inclusion</a:t>
            </a:r>
          </a:p>
          <a:p>
            <a:r>
              <a:rPr lang="en-IN" sz="1200" dirty="0"/>
              <a:t>Help Women in rural village become economically self sustainable by providing Micro- Loans.</a:t>
            </a:r>
          </a:p>
        </p:txBody>
      </p:sp>
      <p:sp>
        <p:nvSpPr>
          <p:cNvPr id="57" name="TextBox 56">
            <a:extLst>
              <a:ext uri="{FF2B5EF4-FFF2-40B4-BE49-F238E27FC236}">
                <a16:creationId xmlns:a16="http://schemas.microsoft.com/office/drawing/2014/main" id="{07FA37B5-55C2-4FC9-7354-393BDD35F009}"/>
              </a:ext>
            </a:extLst>
          </p:cNvPr>
          <p:cNvSpPr txBox="1"/>
          <p:nvPr/>
        </p:nvSpPr>
        <p:spPr>
          <a:xfrm>
            <a:off x="3670806" y="1837920"/>
            <a:ext cx="2204620" cy="1463799"/>
          </a:xfrm>
          <a:prstGeom prst="rect">
            <a:avLst/>
          </a:prstGeom>
          <a:noFill/>
          <a:ln w="19050">
            <a:noFill/>
          </a:ln>
        </p:spPr>
        <p:txBody>
          <a:bodyPr wrap="square" rtlCol="0">
            <a:spAutoFit/>
          </a:bodyPr>
          <a:lstStyle/>
          <a:p>
            <a:pPr algn="ctr"/>
            <a:endParaRPr lang="en-IN" sz="1200" b="1" dirty="0">
              <a:solidFill>
                <a:schemeClr val="accent6">
                  <a:lumMod val="50000"/>
                </a:schemeClr>
              </a:solidFill>
            </a:endParaRPr>
          </a:p>
          <a:p>
            <a:pPr marL="171450" indent="-171450">
              <a:lnSpc>
                <a:spcPct val="150000"/>
              </a:lnSpc>
              <a:buFont typeface="Arial" panose="020B0604020202020204" pitchFamily="34" charset="0"/>
              <a:buChar char="•"/>
            </a:pPr>
            <a:r>
              <a:rPr lang="en-IN" sz="1050" dirty="0"/>
              <a:t>-Provide </a:t>
            </a:r>
            <a:r>
              <a:rPr lang="en-IN" sz="1050" b="1" dirty="0">
                <a:solidFill>
                  <a:schemeClr val="accent6">
                    <a:lumMod val="50000"/>
                  </a:schemeClr>
                </a:solidFill>
              </a:rPr>
              <a:t>Next-gen Microfinance</a:t>
            </a:r>
          </a:p>
          <a:p>
            <a:pPr marL="171450" indent="-171450">
              <a:lnSpc>
                <a:spcPct val="150000"/>
              </a:lnSpc>
              <a:buFont typeface="Arial" panose="020B0604020202020204" pitchFamily="34" charset="0"/>
              <a:buChar char="•"/>
            </a:pPr>
            <a:r>
              <a:rPr lang="en-IN" sz="1050" dirty="0"/>
              <a:t>-Constant </a:t>
            </a:r>
            <a:r>
              <a:rPr lang="en-IN" sz="1050" b="1" dirty="0">
                <a:solidFill>
                  <a:schemeClr val="accent6">
                    <a:lumMod val="50000"/>
                  </a:schemeClr>
                </a:solidFill>
              </a:rPr>
              <a:t>Technology Innovation</a:t>
            </a:r>
          </a:p>
          <a:p>
            <a:pPr marL="171450" indent="-171450">
              <a:lnSpc>
                <a:spcPct val="150000"/>
              </a:lnSpc>
              <a:buFont typeface="Arial" panose="020B0604020202020204" pitchFamily="34" charset="0"/>
              <a:buChar char="•"/>
            </a:pPr>
            <a:r>
              <a:rPr lang="en-IN" sz="1050" dirty="0"/>
              <a:t>-</a:t>
            </a:r>
            <a:r>
              <a:rPr lang="en-IN" sz="1050" b="1" dirty="0">
                <a:solidFill>
                  <a:schemeClr val="accent6">
                    <a:lumMod val="50000"/>
                  </a:schemeClr>
                </a:solidFill>
              </a:rPr>
              <a:t>Encourage Entrepreneurship</a:t>
            </a:r>
          </a:p>
          <a:p>
            <a:pPr marL="171450" indent="-171450">
              <a:lnSpc>
                <a:spcPct val="150000"/>
              </a:lnSpc>
              <a:buFont typeface="Arial" panose="020B0604020202020204" pitchFamily="34" charset="0"/>
              <a:buChar char="•"/>
            </a:pPr>
            <a:r>
              <a:rPr lang="en-IN" sz="1050" dirty="0"/>
              <a:t>-Offer Financial and  non-financial </a:t>
            </a:r>
            <a:r>
              <a:rPr lang="en-IN" sz="1050" b="1" dirty="0">
                <a:solidFill>
                  <a:schemeClr val="accent6">
                    <a:lumMod val="50000"/>
                  </a:schemeClr>
                </a:solidFill>
              </a:rPr>
              <a:t>Micro-Credit</a:t>
            </a:r>
          </a:p>
        </p:txBody>
      </p:sp>
      <p:cxnSp>
        <p:nvCxnSpPr>
          <p:cNvPr id="59" name="Straight Connector 58">
            <a:extLst>
              <a:ext uri="{FF2B5EF4-FFF2-40B4-BE49-F238E27FC236}">
                <a16:creationId xmlns:a16="http://schemas.microsoft.com/office/drawing/2014/main" id="{DDFF8BF8-52EE-C7EC-5A5F-2E5D2FBC429B}"/>
              </a:ext>
            </a:extLst>
          </p:cNvPr>
          <p:cNvCxnSpPr/>
          <p:nvPr/>
        </p:nvCxnSpPr>
        <p:spPr>
          <a:xfrm flipH="1">
            <a:off x="3550272" y="2563320"/>
            <a:ext cx="13494" cy="429468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A7A51DA6-250E-673B-EE87-962FE82A80D3}"/>
              </a:ext>
            </a:extLst>
          </p:cNvPr>
          <p:cNvPicPr>
            <a:picLocks noChangeAspect="1"/>
          </p:cNvPicPr>
          <p:nvPr/>
        </p:nvPicPr>
        <p:blipFill>
          <a:blip r:embed="rId7"/>
          <a:stretch>
            <a:fillRect/>
          </a:stretch>
        </p:blipFill>
        <p:spPr>
          <a:xfrm>
            <a:off x="4818951" y="3696382"/>
            <a:ext cx="1007996" cy="214573"/>
          </a:xfrm>
          <a:prstGeom prst="rect">
            <a:avLst/>
          </a:prstGeom>
        </p:spPr>
      </p:pic>
      <p:pic>
        <p:nvPicPr>
          <p:cNvPr id="63" name="Picture 62">
            <a:extLst>
              <a:ext uri="{FF2B5EF4-FFF2-40B4-BE49-F238E27FC236}">
                <a16:creationId xmlns:a16="http://schemas.microsoft.com/office/drawing/2014/main" id="{E9EF043C-FD9B-32B4-6D4B-B57BD5EFF7F2}"/>
              </a:ext>
            </a:extLst>
          </p:cNvPr>
          <p:cNvPicPr>
            <a:picLocks noChangeAspect="1"/>
          </p:cNvPicPr>
          <p:nvPr/>
        </p:nvPicPr>
        <p:blipFill>
          <a:blip r:embed="rId8"/>
          <a:stretch>
            <a:fillRect/>
          </a:stretch>
        </p:blipFill>
        <p:spPr>
          <a:xfrm>
            <a:off x="4900892" y="4112690"/>
            <a:ext cx="831520" cy="264575"/>
          </a:xfrm>
          <a:prstGeom prst="rect">
            <a:avLst/>
          </a:prstGeom>
        </p:spPr>
      </p:pic>
      <p:pic>
        <p:nvPicPr>
          <p:cNvPr id="2049" name="Picture 2048">
            <a:extLst>
              <a:ext uri="{FF2B5EF4-FFF2-40B4-BE49-F238E27FC236}">
                <a16:creationId xmlns:a16="http://schemas.microsoft.com/office/drawing/2014/main" id="{307A7AF4-EA8F-3E72-326F-94519507ADA2}"/>
              </a:ext>
            </a:extLst>
          </p:cNvPr>
          <p:cNvPicPr>
            <a:picLocks noChangeAspect="1"/>
          </p:cNvPicPr>
          <p:nvPr/>
        </p:nvPicPr>
        <p:blipFill>
          <a:blip r:embed="rId9"/>
          <a:stretch>
            <a:fillRect/>
          </a:stretch>
        </p:blipFill>
        <p:spPr>
          <a:xfrm>
            <a:off x="3768952" y="3699959"/>
            <a:ext cx="926450" cy="187794"/>
          </a:xfrm>
          <a:prstGeom prst="rect">
            <a:avLst/>
          </a:prstGeom>
        </p:spPr>
      </p:pic>
      <p:pic>
        <p:nvPicPr>
          <p:cNvPr id="2052" name="Picture 2051">
            <a:extLst>
              <a:ext uri="{FF2B5EF4-FFF2-40B4-BE49-F238E27FC236}">
                <a16:creationId xmlns:a16="http://schemas.microsoft.com/office/drawing/2014/main" id="{74740D8D-84C7-FD13-CA17-3C9EF9D9F332}"/>
              </a:ext>
            </a:extLst>
          </p:cNvPr>
          <p:cNvPicPr>
            <a:picLocks noChangeAspect="1"/>
          </p:cNvPicPr>
          <p:nvPr/>
        </p:nvPicPr>
        <p:blipFill>
          <a:blip r:embed="rId10"/>
          <a:stretch>
            <a:fillRect/>
          </a:stretch>
        </p:blipFill>
        <p:spPr>
          <a:xfrm>
            <a:off x="4927104" y="4525043"/>
            <a:ext cx="904688" cy="214573"/>
          </a:xfrm>
          <a:prstGeom prst="rect">
            <a:avLst/>
          </a:prstGeom>
        </p:spPr>
      </p:pic>
      <p:pic>
        <p:nvPicPr>
          <p:cNvPr id="2054" name="Picture 2053">
            <a:extLst>
              <a:ext uri="{FF2B5EF4-FFF2-40B4-BE49-F238E27FC236}">
                <a16:creationId xmlns:a16="http://schemas.microsoft.com/office/drawing/2014/main" id="{C37E4FF5-851D-232D-D183-5DF3065F6733}"/>
              </a:ext>
            </a:extLst>
          </p:cNvPr>
          <p:cNvPicPr>
            <a:picLocks noChangeAspect="1"/>
          </p:cNvPicPr>
          <p:nvPr/>
        </p:nvPicPr>
        <p:blipFill>
          <a:blip r:embed="rId11"/>
          <a:stretch>
            <a:fillRect/>
          </a:stretch>
        </p:blipFill>
        <p:spPr>
          <a:xfrm>
            <a:off x="3834165" y="4136914"/>
            <a:ext cx="782008" cy="321181"/>
          </a:xfrm>
          <a:prstGeom prst="rect">
            <a:avLst/>
          </a:prstGeom>
        </p:spPr>
      </p:pic>
      <p:pic>
        <p:nvPicPr>
          <p:cNvPr id="2056" name="Picture 2055">
            <a:extLst>
              <a:ext uri="{FF2B5EF4-FFF2-40B4-BE49-F238E27FC236}">
                <a16:creationId xmlns:a16="http://schemas.microsoft.com/office/drawing/2014/main" id="{C9523E3C-7643-3F7C-0AFA-0475071AECEC}"/>
              </a:ext>
            </a:extLst>
          </p:cNvPr>
          <p:cNvPicPr>
            <a:picLocks noChangeAspect="1"/>
          </p:cNvPicPr>
          <p:nvPr/>
        </p:nvPicPr>
        <p:blipFill>
          <a:blip r:embed="rId12"/>
          <a:stretch>
            <a:fillRect/>
          </a:stretch>
        </p:blipFill>
        <p:spPr>
          <a:xfrm>
            <a:off x="3735441" y="4558256"/>
            <a:ext cx="1104705" cy="200546"/>
          </a:xfrm>
          <a:prstGeom prst="rect">
            <a:avLst/>
          </a:prstGeom>
        </p:spPr>
      </p:pic>
      <p:sp>
        <p:nvSpPr>
          <p:cNvPr id="2057" name="object 73">
            <a:extLst>
              <a:ext uri="{FF2B5EF4-FFF2-40B4-BE49-F238E27FC236}">
                <a16:creationId xmlns:a16="http://schemas.microsoft.com/office/drawing/2014/main" id="{93EEACD3-EB5B-D5DB-DC3A-80BF708908B6}"/>
              </a:ext>
            </a:extLst>
          </p:cNvPr>
          <p:cNvSpPr txBox="1"/>
          <p:nvPr/>
        </p:nvSpPr>
        <p:spPr>
          <a:xfrm>
            <a:off x="9720945" y="6013948"/>
            <a:ext cx="1150156" cy="943848"/>
          </a:xfrm>
          <a:prstGeom prst="rect">
            <a:avLst/>
          </a:prstGeom>
        </p:spPr>
        <p:txBody>
          <a:bodyPr vert="horz" wrap="square" lIns="0" tIns="12700" rIns="0" bIns="0" rtlCol="0">
            <a:spAutoFit/>
          </a:bodyPr>
          <a:lstStyle/>
          <a:p>
            <a:pPr marL="184150" indent="-171450">
              <a:spcBef>
                <a:spcPts val="100"/>
              </a:spcBef>
              <a:buFont typeface="Arial" panose="020B0604020202020204" pitchFamily="34" charset="0"/>
              <a:buChar char="•"/>
            </a:pPr>
            <a:r>
              <a:rPr lang="en-US" sz="800" b="1" i="0" dirty="0">
                <a:solidFill>
                  <a:srgbClr val="54565B"/>
                </a:solidFill>
                <a:effectLst/>
                <a:latin typeface="Roboto" panose="02000000000000000000" pitchFamily="2" charset="0"/>
              </a:rPr>
              <a:t>Detailed Application process to shortlist Potential Customers</a:t>
            </a:r>
          </a:p>
          <a:p>
            <a:pPr marL="184150" indent="-171450">
              <a:spcBef>
                <a:spcPts val="100"/>
              </a:spcBef>
              <a:buFont typeface="Arial" panose="020B0604020202020204" pitchFamily="34" charset="0"/>
              <a:buChar char="•"/>
            </a:pPr>
            <a:endParaRPr lang="en-US" sz="800" b="1" i="0" dirty="0">
              <a:solidFill>
                <a:srgbClr val="54565B"/>
              </a:solidFill>
              <a:effectLst/>
              <a:latin typeface="Roboto" panose="02000000000000000000" pitchFamily="2" charset="0"/>
            </a:endParaRPr>
          </a:p>
          <a:p>
            <a:pPr marL="184150" indent="-171450">
              <a:spcBef>
                <a:spcPts val="100"/>
              </a:spcBef>
              <a:buFont typeface="Arial" panose="020B0604020202020204" pitchFamily="34" charset="0"/>
              <a:buChar char="•"/>
            </a:pPr>
            <a:r>
              <a:rPr lang="en-US" sz="800" b="1" dirty="0">
                <a:solidFill>
                  <a:srgbClr val="54565B"/>
                </a:solidFill>
                <a:latin typeface="Roboto" panose="02000000000000000000" pitchFamily="2" charset="0"/>
              </a:rPr>
              <a:t>Find best idea for Finclusion</a:t>
            </a:r>
            <a:endParaRPr lang="en-IN" sz="800" b="1" i="0" dirty="0">
              <a:solidFill>
                <a:srgbClr val="54565B"/>
              </a:solidFill>
              <a:effectLst/>
              <a:latin typeface="Roboto" panose="02000000000000000000" pitchFamily="2" charset="0"/>
            </a:endParaRPr>
          </a:p>
          <a:p>
            <a:pPr marL="12700">
              <a:lnSpc>
                <a:spcPct val="100000"/>
              </a:lnSpc>
              <a:spcBef>
                <a:spcPts val="100"/>
              </a:spcBef>
            </a:pPr>
            <a:endParaRPr sz="1000" dirty="0">
              <a:latin typeface="Arial MT"/>
              <a:cs typeface="Arial MT"/>
            </a:endParaRPr>
          </a:p>
        </p:txBody>
      </p:sp>
      <p:sp>
        <p:nvSpPr>
          <p:cNvPr id="2058" name="object 73">
            <a:extLst>
              <a:ext uri="{FF2B5EF4-FFF2-40B4-BE49-F238E27FC236}">
                <a16:creationId xmlns:a16="http://schemas.microsoft.com/office/drawing/2014/main" id="{FE1D4B5B-1F35-47AC-AF7C-8B01D479B493}"/>
              </a:ext>
            </a:extLst>
          </p:cNvPr>
          <p:cNvSpPr txBox="1"/>
          <p:nvPr/>
        </p:nvSpPr>
        <p:spPr>
          <a:xfrm>
            <a:off x="11353116" y="5930963"/>
            <a:ext cx="936403" cy="943848"/>
          </a:xfrm>
          <a:prstGeom prst="rect">
            <a:avLst/>
          </a:prstGeom>
        </p:spPr>
        <p:txBody>
          <a:bodyPr vert="horz" wrap="square" lIns="0" tIns="12700" rIns="0" bIns="0" rtlCol="0">
            <a:spAutoFit/>
          </a:bodyPr>
          <a:lstStyle/>
          <a:p>
            <a:pPr marL="184150" indent="-171450">
              <a:spcBef>
                <a:spcPts val="100"/>
              </a:spcBef>
              <a:buFont typeface="Arial" panose="020B0604020202020204" pitchFamily="34" charset="0"/>
              <a:buChar char="•"/>
            </a:pPr>
            <a:r>
              <a:rPr lang="en-US" sz="800" b="1" dirty="0">
                <a:solidFill>
                  <a:srgbClr val="54565B"/>
                </a:solidFill>
                <a:latin typeface="Roboto" panose="02000000000000000000" pitchFamily="2" charset="0"/>
              </a:rPr>
              <a:t>Offer Timely Guidance</a:t>
            </a:r>
          </a:p>
          <a:p>
            <a:pPr marL="12700">
              <a:spcBef>
                <a:spcPts val="100"/>
              </a:spcBef>
            </a:pPr>
            <a:r>
              <a:rPr lang="en-US" sz="800" b="1" dirty="0">
                <a:solidFill>
                  <a:srgbClr val="54565B"/>
                </a:solidFill>
                <a:latin typeface="Roboto" panose="02000000000000000000" pitchFamily="2" charset="0"/>
              </a:rPr>
              <a:t> </a:t>
            </a:r>
          </a:p>
          <a:p>
            <a:pPr marL="184150" indent="-171450">
              <a:spcBef>
                <a:spcPts val="100"/>
              </a:spcBef>
              <a:buFont typeface="Arial" panose="020B0604020202020204" pitchFamily="34" charset="0"/>
              <a:buChar char="•"/>
            </a:pPr>
            <a:r>
              <a:rPr lang="en-US" sz="800" b="1" i="0" dirty="0">
                <a:solidFill>
                  <a:srgbClr val="54565B"/>
                </a:solidFill>
                <a:effectLst/>
                <a:latin typeface="Roboto" panose="02000000000000000000" pitchFamily="2" charset="0"/>
              </a:rPr>
              <a:t>Timely collection of EMIs</a:t>
            </a:r>
            <a:endParaRPr lang="en-IN" sz="800" b="1" i="0" dirty="0">
              <a:solidFill>
                <a:srgbClr val="54565B"/>
              </a:solidFill>
              <a:effectLst/>
              <a:latin typeface="Roboto" panose="02000000000000000000" pitchFamily="2" charset="0"/>
            </a:endParaRPr>
          </a:p>
          <a:p>
            <a:pPr marL="12700">
              <a:lnSpc>
                <a:spcPct val="100000"/>
              </a:lnSpc>
              <a:spcBef>
                <a:spcPts val="100"/>
              </a:spcBef>
            </a:pPr>
            <a:endParaRPr sz="1000" dirty="0">
              <a:latin typeface="Arial MT"/>
              <a:cs typeface="Arial MT"/>
            </a:endParaRPr>
          </a:p>
        </p:txBody>
      </p:sp>
      <p:pic>
        <p:nvPicPr>
          <p:cNvPr id="2059" name="Picture 4" descr="Web Solution Search Search Settingsearch Icon Idea Search Job Search Search  People Search Management Green Color Icon Stock Illustration - Download  Image Now - iStock">
            <a:extLst>
              <a:ext uri="{FF2B5EF4-FFF2-40B4-BE49-F238E27FC236}">
                <a16:creationId xmlns:a16="http://schemas.microsoft.com/office/drawing/2014/main" id="{03870946-CABA-7A80-41FA-EC600F0AB03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9552" t="18377" r="26773" b="21347"/>
          <a:stretch/>
        </p:blipFill>
        <p:spPr bwMode="auto">
          <a:xfrm>
            <a:off x="4530343" y="6020762"/>
            <a:ext cx="436049" cy="76967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6" descr="Training Business Presentation Teaching Business Training Green Color Icon  Stock Illustration - Download Image Now - iStock">
            <a:extLst>
              <a:ext uri="{FF2B5EF4-FFF2-40B4-BE49-F238E27FC236}">
                <a16:creationId xmlns:a16="http://schemas.microsoft.com/office/drawing/2014/main" id="{C7D81224-6533-3528-D569-ED19DCE25B0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9661" t="14654" r="17790" b="15847"/>
          <a:stretch/>
        </p:blipFill>
        <p:spPr bwMode="auto">
          <a:xfrm>
            <a:off x="5937768" y="6014718"/>
            <a:ext cx="506486" cy="7678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0" descr="Dollar bill icon flat simple symbol in green color">
            <a:extLst>
              <a:ext uri="{FF2B5EF4-FFF2-40B4-BE49-F238E27FC236}">
                <a16:creationId xmlns:a16="http://schemas.microsoft.com/office/drawing/2014/main" id="{703C0CD2-8112-EDB3-DE1E-974C76CDE09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2297" t="10993" r="10634" b="18291"/>
          <a:stretch/>
        </p:blipFill>
        <p:spPr bwMode="auto">
          <a:xfrm>
            <a:off x="7554781" y="5970323"/>
            <a:ext cx="595691" cy="812195"/>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2" descr="Group Of Stylized Green People Stand On White. Isolated 3d Render Icon.  Teamwork, Business Concept. Stock Photo, Picture And Royalty Free Image.  Image 38129551.">
            <a:extLst>
              <a:ext uri="{FF2B5EF4-FFF2-40B4-BE49-F238E27FC236}">
                <a16:creationId xmlns:a16="http://schemas.microsoft.com/office/drawing/2014/main" id="{82B2CDC8-E4D3-7259-4A5E-BCE0644E185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7390" t="8521" r="7589" b="14365"/>
          <a:stretch/>
        </p:blipFill>
        <p:spPr bwMode="auto">
          <a:xfrm>
            <a:off x="9138834" y="5970323"/>
            <a:ext cx="582111" cy="82011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4" descr="Tractor Loan EMI Calculator | Calculate Loan EMI on New Tractor or Used  Tractor">
            <a:extLst>
              <a:ext uri="{FF2B5EF4-FFF2-40B4-BE49-F238E27FC236}">
                <a16:creationId xmlns:a16="http://schemas.microsoft.com/office/drawing/2014/main" id="{853DE3B8-DFA6-AAB1-6C61-089F11D3B8BE}"/>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9412" t="17765" r="14235" b="14871"/>
          <a:stretch/>
        </p:blipFill>
        <p:spPr bwMode="auto">
          <a:xfrm>
            <a:off x="10799799" y="6020762"/>
            <a:ext cx="601507" cy="817199"/>
          </a:xfrm>
          <a:prstGeom prst="rect">
            <a:avLst/>
          </a:prstGeom>
          <a:noFill/>
          <a:extLst>
            <a:ext uri="{909E8E84-426E-40DD-AFC4-6F175D3DCCD1}">
              <a14:hiddenFill xmlns:a14="http://schemas.microsoft.com/office/drawing/2010/main">
                <a:solidFill>
                  <a:srgbClr val="FFFFFF"/>
                </a:solidFill>
              </a14:hiddenFill>
            </a:ext>
          </a:extLst>
        </p:spPr>
      </p:pic>
      <p:grpSp>
        <p:nvGrpSpPr>
          <p:cNvPr id="2065" name="object 74">
            <a:extLst>
              <a:ext uri="{FF2B5EF4-FFF2-40B4-BE49-F238E27FC236}">
                <a16:creationId xmlns:a16="http://schemas.microsoft.com/office/drawing/2014/main" id="{03E7E97E-2622-E439-DB0F-F5F7B6F344D9}"/>
              </a:ext>
            </a:extLst>
          </p:cNvPr>
          <p:cNvGrpSpPr/>
          <p:nvPr/>
        </p:nvGrpSpPr>
        <p:grpSpPr>
          <a:xfrm>
            <a:off x="6647215" y="5621942"/>
            <a:ext cx="2350796" cy="377801"/>
            <a:chOff x="6861047" y="5586983"/>
            <a:chExt cx="1938527" cy="384048"/>
          </a:xfrm>
        </p:grpSpPr>
        <p:pic>
          <p:nvPicPr>
            <p:cNvPr id="2066" name="object 75">
              <a:extLst>
                <a:ext uri="{FF2B5EF4-FFF2-40B4-BE49-F238E27FC236}">
                  <a16:creationId xmlns:a16="http://schemas.microsoft.com/office/drawing/2014/main" id="{7210DD85-A25A-B582-2CE1-D2BD4FD40FD6}"/>
                </a:ext>
              </a:extLst>
            </p:cNvPr>
            <p:cNvPicPr/>
            <p:nvPr/>
          </p:nvPicPr>
          <p:blipFill>
            <a:blip r:embed="rId18" cstate="print"/>
            <a:stretch>
              <a:fillRect/>
            </a:stretch>
          </p:blipFill>
          <p:spPr>
            <a:xfrm>
              <a:off x="6861047" y="5586983"/>
              <a:ext cx="1938527" cy="356616"/>
            </a:xfrm>
            <a:prstGeom prst="rect">
              <a:avLst/>
            </a:prstGeom>
          </p:spPr>
        </p:pic>
        <p:pic>
          <p:nvPicPr>
            <p:cNvPr id="2067" name="object 76">
              <a:extLst>
                <a:ext uri="{FF2B5EF4-FFF2-40B4-BE49-F238E27FC236}">
                  <a16:creationId xmlns:a16="http://schemas.microsoft.com/office/drawing/2014/main" id="{159E775A-3252-2002-6180-5046EC32EAD1}"/>
                </a:ext>
              </a:extLst>
            </p:cNvPr>
            <p:cNvPicPr/>
            <p:nvPr/>
          </p:nvPicPr>
          <p:blipFill>
            <a:blip r:embed="rId19" cstate="print"/>
            <a:stretch>
              <a:fillRect/>
            </a:stretch>
          </p:blipFill>
          <p:spPr>
            <a:xfrm>
              <a:off x="7046975" y="5599175"/>
              <a:ext cx="1469135" cy="371856"/>
            </a:xfrm>
            <a:prstGeom prst="rect">
              <a:avLst/>
            </a:prstGeom>
          </p:spPr>
        </p:pic>
        <p:sp>
          <p:nvSpPr>
            <p:cNvPr id="2068" name="object 77">
              <a:extLst>
                <a:ext uri="{FF2B5EF4-FFF2-40B4-BE49-F238E27FC236}">
                  <a16:creationId xmlns:a16="http://schemas.microsoft.com/office/drawing/2014/main" id="{9A03F7BE-28CE-7625-59C2-DA154B3197D1}"/>
                </a:ext>
              </a:extLst>
            </p:cNvPr>
            <p:cNvSpPr/>
            <p:nvPr/>
          </p:nvSpPr>
          <p:spPr>
            <a:xfrm>
              <a:off x="6893651" y="5618870"/>
              <a:ext cx="1819910" cy="240665"/>
            </a:xfrm>
            <a:custGeom>
              <a:avLst/>
              <a:gdLst/>
              <a:ahLst/>
              <a:cxnLst/>
              <a:rect l="l" t="t" r="r" b="b"/>
              <a:pathLst>
                <a:path w="1819909" h="240664">
                  <a:moveTo>
                    <a:pt x="1779379" y="0"/>
                  </a:moveTo>
                  <a:lnTo>
                    <a:pt x="40079" y="0"/>
                  </a:lnTo>
                  <a:lnTo>
                    <a:pt x="24478" y="3149"/>
                  </a:lnTo>
                  <a:lnTo>
                    <a:pt x="11738" y="11739"/>
                  </a:lnTo>
                  <a:lnTo>
                    <a:pt x="3149" y="24479"/>
                  </a:lnTo>
                  <a:lnTo>
                    <a:pt x="0" y="40080"/>
                  </a:lnTo>
                  <a:lnTo>
                    <a:pt x="0" y="200399"/>
                  </a:lnTo>
                  <a:lnTo>
                    <a:pt x="3149" y="216000"/>
                  </a:lnTo>
                  <a:lnTo>
                    <a:pt x="11738" y="228740"/>
                  </a:lnTo>
                  <a:lnTo>
                    <a:pt x="24478" y="237330"/>
                  </a:lnTo>
                  <a:lnTo>
                    <a:pt x="40079" y="240479"/>
                  </a:lnTo>
                  <a:lnTo>
                    <a:pt x="1779379" y="240479"/>
                  </a:lnTo>
                  <a:lnTo>
                    <a:pt x="1794980" y="237330"/>
                  </a:lnTo>
                  <a:lnTo>
                    <a:pt x="1807720" y="228740"/>
                  </a:lnTo>
                  <a:lnTo>
                    <a:pt x="1816309" y="216000"/>
                  </a:lnTo>
                  <a:lnTo>
                    <a:pt x="1819459" y="200399"/>
                  </a:lnTo>
                  <a:lnTo>
                    <a:pt x="1819459" y="40080"/>
                  </a:lnTo>
                  <a:lnTo>
                    <a:pt x="1816309" y="24479"/>
                  </a:lnTo>
                  <a:lnTo>
                    <a:pt x="1807720" y="11739"/>
                  </a:lnTo>
                  <a:lnTo>
                    <a:pt x="1794980" y="3149"/>
                  </a:lnTo>
                  <a:lnTo>
                    <a:pt x="1779379" y="0"/>
                  </a:lnTo>
                  <a:close/>
                </a:path>
              </a:pathLst>
            </a:custGeom>
            <a:solidFill>
              <a:srgbClr val="FF0000"/>
            </a:solidFill>
            <a:ln>
              <a:solidFill>
                <a:schemeClr val="accent6">
                  <a:lumMod val="60000"/>
                  <a:lumOff val="40000"/>
                </a:schemeClr>
              </a:solidFill>
            </a:ln>
          </p:spPr>
          <p:txBody>
            <a:bodyPr wrap="square" lIns="0" tIns="0" rIns="0" bIns="0" rtlCol="0"/>
            <a:lstStyle/>
            <a:p>
              <a:r>
                <a:rPr lang="en-IN"/>
                <a:t>      </a:t>
              </a:r>
              <a:r>
                <a:rPr lang="en-IN" b="1">
                  <a:solidFill>
                    <a:schemeClr val="accent6">
                      <a:lumMod val="50000"/>
                    </a:schemeClr>
                  </a:solidFill>
                </a:rPr>
                <a:t>HOW</a:t>
              </a:r>
              <a:r>
                <a:rPr lang="en-IN" b="1"/>
                <a:t> </a:t>
              </a:r>
              <a:r>
                <a:rPr lang="en-IN" b="1">
                  <a:solidFill>
                    <a:srgbClr val="92D050"/>
                  </a:solidFill>
                </a:rPr>
                <a:t>WE</a:t>
              </a:r>
              <a:r>
                <a:rPr lang="en-IN" b="1"/>
                <a:t> </a:t>
              </a:r>
              <a:r>
                <a:rPr lang="en-IN" b="1">
                  <a:solidFill>
                    <a:schemeClr val="accent6">
                      <a:lumMod val="50000"/>
                    </a:schemeClr>
                  </a:solidFill>
                </a:rPr>
                <a:t>DO</a:t>
              </a:r>
              <a:r>
                <a:rPr lang="en-IN" b="1"/>
                <a:t> </a:t>
              </a:r>
              <a:r>
                <a:rPr lang="en-IN" b="1">
                  <a:solidFill>
                    <a:srgbClr val="92D050"/>
                  </a:solidFill>
                </a:rPr>
                <a:t>IT</a:t>
              </a:r>
              <a:endParaRPr b="1">
                <a:solidFill>
                  <a:srgbClr val="92D050"/>
                </a:solidFill>
              </a:endParaRPr>
            </a:p>
          </p:txBody>
        </p:sp>
        <p:sp>
          <p:nvSpPr>
            <p:cNvPr id="2069" name="object 78">
              <a:extLst>
                <a:ext uri="{FF2B5EF4-FFF2-40B4-BE49-F238E27FC236}">
                  <a16:creationId xmlns:a16="http://schemas.microsoft.com/office/drawing/2014/main" id="{57D74C68-491E-79F5-8674-1E01BA26759C}"/>
                </a:ext>
              </a:extLst>
            </p:cNvPr>
            <p:cNvSpPr/>
            <p:nvPr/>
          </p:nvSpPr>
          <p:spPr>
            <a:xfrm>
              <a:off x="6893651" y="5618870"/>
              <a:ext cx="1819910" cy="240665"/>
            </a:xfrm>
            <a:custGeom>
              <a:avLst/>
              <a:gdLst/>
              <a:ahLst/>
              <a:cxnLst/>
              <a:rect l="l" t="t" r="r" b="b"/>
              <a:pathLst>
                <a:path w="1819909" h="240664">
                  <a:moveTo>
                    <a:pt x="0" y="40080"/>
                  </a:moveTo>
                  <a:lnTo>
                    <a:pt x="3149" y="24479"/>
                  </a:lnTo>
                  <a:lnTo>
                    <a:pt x="11739" y="11739"/>
                  </a:lnTo>
                  <a:lnTo>
                    <a:pt x="24479" y="3149"/>
                  </a:lnTo>
                  <a:lnTo>
                    <a:pt x="40080" y="0"/>
                  </a:lnTo>
                  <a:lnTo>
                    <a:pt x="1779380" y="0"/>
                  </a:lnTo>
                  <a:lnTo>
                    <a:pt x="1794981" y="3149"/>
                  </a:lnTo>
                  <a:lnTo>
                    <a:pt x="1807721" y="11739"/>
                  </a:lnTo>
                  <a:lnTo>
                    <a:pt x="1816310" y="24479"/>
                  </a:lnTo>
                  <a:lnTo>
                    <a:pt x="1819460" y="40080"/>
                  </a:lnTo>
                  <a:lnTo>
                    <a:pt x="1819460" y="200399"/>
                  </a:lnTo>
                  <a:lnTo>
                    <a:pt x="1816310" y="216000"/>
                  </a:lnTo>
                  <a:lnTo>
                    <a:pt x="1807721" y="228740"/>
                  </a:lnTo>
                  <a:lnTo>
                    <a:pt x="1794981" y="237330"/>
                  </a:lnTo>
                  <a:lnTo>
                    <a:pt x="1779380" y="240480"/>
                  </a:lnTo>
                  <a:lnTo>
                    <a:pt x="40080" y="240480"/>
                  </a:lnTo>
                  <a:lnTo>
                    <a:pt x="24479" y="237330"/>
                  </a:lnTo>
                  <a:lnTo>
                    <a:pt x="11739" y="228740"/>
                  </a:lnTo>
                  <a:lnTo>
                    <a:pt x="3149" y="216000"/>
                  </a:lnTo>
                  <a:lnTo>
                    <a:pt x="0" y="200399"/>
                  </a:lnTo>
                  <a:lnTo>
                    <a:pt x="0" y="40080"/>
                  </a:lnTo>
                  <a:close/>
                </a:path>
              </a:pathLst>
            </a:custGeom>
            <a:ln w="12700">
              <a:solidFill>
                <a:srgbClr val="FF0000"/>
              </a:solidFill>
            </a:ln>
          </p:spPr>
          <p:txBody>
            <a:bodyPr wrap="square" lIns="0" tIns="0" rIns="0" bIns="0" rtlCol="0"/>
            <a:lstStyle/>
            <a:p>
              <a:endParaRPr/>
            </a:p>
          </p:txBody>
        </p:sp>
      </p:grpSp>
      <p:cxnSp>
        <p:nvCxnSpPr>
          <p:cNvPr id="2077" name="Straight Connector 2076">
            <a:extLst>
              <a:ext uri="{FF2B5EF4-FFF2-40B4-BE49-F238E27FC236}">
                <a16:creationId xmlns:a16="http://schemas.microsoft.com/office/drawing/2014/main" id="{F743096B-7EF1-38AF-2F3F-C328DC4412D3}"/>
              </a:ext>
            </a:extLst>
          </p:cNvPr>
          <p:cNvCxnSpPr>
            <a:cxnSpLocks/>
          </p:cNvCxnSpPr>
          <p:nvPr/>
        </p:nvCxnSpPr>
        <p:spPr>
          <a:xfrm flipV="1">
            <a:off x="3554846" y="5107877"/>
            <a:ext cx="8637154" cy="9067"/>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079" name="object 11">
            <a:extLst>
              <a:ext uri="{FF2B5EF4-FFF2-40B4-BE49-F238E27FC236}">
                <a16:creationId xmlns:a16="http://schemas.microsoft.com/office/drawing/2014/main" id="{2042F984-13CB-7C4D-49C0-902F5DC2B14B}"/>
              </a:ext>
            </a:extLst>
          </p:cNvPr>
          <p:cNvSpPr txBox="1"/>
          <p:nvPr/>
        </p:nvSpPr>
        <p:spPr>
          <a:xfrm>
            <a:off x="5682060" y="1514245"/>
            <a:ext cx="2796972" cy="221856"/>
          </a:xfrm>
          <a:prstGeom prst="rect">
            <a:avLst/>
          </a:prstGeom>
          <a:solidFill>
            <a:schemeClr val="accent6">
              <a:lumMod val="60000"/>
              <a:lumOff val="40000"/>
              <a:alpha val="43920"/>
            </a:schemeClr>
          </a:solidFill>
        </p:spPr>
        <p:txBody>
          <a:bodyPr vert="horz" wrap="square" lIns="0" tIns="36830" rIns="0" bIns="0" rtlCol="0">
            <a:spAutoFit/>
          </a:bodyPr>
          <a:lstStyle/>
          <a:p>
            <a:pPr marL="90805" marR="147955" algn="ctr">
              <a:lnSpc>
                <a:spcPct val="100000"/>
              </a:lnSpc>
              <a:spcBef>
                <a:spcPts val="290"/>
              </a:spcBef>
            </a:pPr>
            <a:r>
              <a:rPr lang="en-US" sz="1200" b="1" spc="-5">
                <a:latin typeface="Calibri"/>
                <a:cs typeface="Calibri"/>
              </a:rPr>
              <a:t>Impact Created In Rural India </a:t>
            </a:r>
            <a:endParaRPr lang="en-US" sz="1200" b="1">
              <a:latin typeface="Calibri"/>
              <a:cs typeface="Calibri"/>
            </a:endParaRPr>
          </a:p>
        </p:txBody>
      </p:sp>
      <p:grpSp>
        <p:nvGrpSpPr>
          <p:cNvPr id="2085" name="object 124">
            <a:extLst>
              <a:ext uri="{FF2B5EF4-FFF2-40B4-BE49-F238E27FC236}">
                <a16:creationId xmlns:a16="http://schemas.microsoft.com/office/drawing/2014/main" id="{AD433959-B520-0C68-C5ED-D9ABE37944B7}"/>
              </a:ext>
            </a:extLst>
          </p:cNvPr>
          <p:cNvGrpSpPr/>
          <p:nvPr/>
        </p:nvGrpSpPr>
        <p:grpSpPr>
          <a:xfrm>
            <a:off x="9407029" y="1491994"/>
            <a:ext cx="1425575" cy="304165"/>
            <a:chOff x="9326626" y="350265"/>
            <a:chExt cx="1425575" cy="304165"/>
          </a:xfrm>
          <a:solidFill>
            <a:schemeClr val="accent6">
              <a:lumMod val="40000"/>
              <a:lumOff val="60000"/>
            </a:schemeClr>
          </a:solidFill>
        </p:grpSpPr>
        <p:sp>
          <p:nvSpPr>
            <p:cNvPr id="2086" name="object 125">
              <a:extLst>
                <a:ext uri="{FF2B5EF4-FFF2-40B4-BE49-F238E27FC236}">
                  <a16:creationId xmlns:a16="http://schemas.microsoft.com/office/drawing/2014/main" id="{BBB1FFB9-95D4-0558-E1D8-69045854F241}"/>
                </a:ext>
              </a:extLst>
            </p:cNvPr>
            <p:cNvSpPr/>
            <p:nvPr/>
          </p:nvSpPr>
          <p:spPr>
            <a:xfrm>
              <a:off x="9332976" y="356615"/>
              <a:ext cx="1412875" cy="291465"/>
            </a:xfrm>
            <a:custGeom>
              <a:avLst/>
              <a:gdLst/>
              <a:ahLst/>
              <a:cxnLst/>
              <a:rect l="l" t="t" r="r" b="b"/>
              <a:pathLst>
                <a:path w="1412875" h="291465">
                  <a:moveTo>
                    <a:pt x="1412748" y="0"/>
                  </a:moveTo>
                  <a:lnTo>
                    <a:pt x="0" y="0"/>
                  </a:lnTo>
                  <a:lnTo>
                    <a:pt x="0" y="291084"/>
                  </a:lnTo>
                  <a:lnTo>
                    <a:pt x="1412748" y="291084"/>
                  </a:lnTo>
                  <a:lnTo>
                    <a:pt x="1412748" y="0"/>
                  </a:lnTo>
                  <a:close/>
                </a:path>
              </a:pathLst>
            </a:custGeom>
            <a:grpFill/>
          </p:spPr>
          <p:txBody>
            <a:bodyPr wrap="square" lIns="0" tIns="0" rIns="0" bIns="0" rtlCol="0"/>
            <a:lstStyle/>
            <a:p>
              <a:endParaRPr/>
            </a:p>
          </p:txBody>
        </p:sp>
        <p:sp>
          <p:nvSpPr>
            <p:cNvPr id="2087" name="object 126">
              <a:extLst>
                <a:ext uri="{FF2B5EF4-FFF2-40B4-BE49-F238E27FC236}">
                  <a16:creationId xmlns:a16="http://schemas.microsoft.com/office/drawing/2014/main" id="{6D102456-6B60-08ED-DAFD-715F1DCFE3AA}"/>
                </a:ext>
              </a:extLst>
            </p:cNvPr>
            <p:cNvSpPr/>
            <p:nvPr/>
          </p:nvSpPr>
          <p:spPr>
            <a:xfrm>
              <a:off x="9332976" y="356615"/>
              <a:ext cx="1412875" cy="291465"/>
            </a:xfrm>
            <a:custGeom>
              <a:avLst/>
              <a:gdLst/>
              <a:ahLst/>
              <a:cxnLst/>
              <a:rect l="l" t="t" r="r" b="b"/>
              <a:pathLst>
                <a:path w="1412875" h="291465">
                  <a:moveTo>
                    <a:pt x="0" y="291084"/>
                  </a:moveTo>
                  <a:lnTo>
                    <a:pt x="1412748" y="291084"/>
                  </a:lnTo>
                  <a:lnTo>
                    <a:pt x="1412748" y="0"/>
                  </a:lnTo>
                  <a:lnTo>
                    <a:pt x="0" y="0"/>
                  </a:lnTo>
                  <a:lnTo>
                    <a:pt x="0" y="291084"/>
                  </a:lnTo>
                  <a:close/>
                </a:path>
              </a:pathLst>
            </a:custGeom>
            <a:grpFill/>
            <a:ln w="12700">
              <a:solidFill>
                <a:srgbClr val="000000"/>
              </a:solidFill>
            </a:ln>
          </p:spPr>
          <p:txBody>
            <a:bodyPr wrap="square" lIns="0" tIns="0" rIns="0" bIns="0" rtlCol="0"/>
            <a:lstStyle/>
            <a:p>
              <a:endParaRPr/>
            </a:p>
          </p:txBody>
        </p:sp>
      </p:grpSp>
      <p:sp>
        <p:nvSpPr>
          <p:cNvPr id="2091" name="TextBox 2090">
            <a:extLst>
              <a:ext uri="{FF2B5EF4-FFF2-40B4-BE49-F238E27FC236}">
                <a16:creationId xmlns:a16="http://schemas.microsoft.com/office/drawing/2014/main" id="{4F18686F-0AB6-D825-CD7F-B604F5CE9935}"/>
              </a:ext>
            </a:extLst>
          </p:cNvPr>
          <p:cNvSpPr txBox="1"/>
          <p:nvPr/>
        </p:nvSpPr>
        <p:spPr>
          <a:xfrm>
            <a:off x="9553960" y="1512816"/>
            <a:ext cx="1245839" cy="276999"/>
          </a:xfrm>
          <a:prstGeom prst="rect">
            <a:avLst/>
          </a:prstGeom>
          <a:noFill/>
        </p:spPr>
        <p:txBody>
          <a:bodyPr wrap="square" rtlCol="0">
            <a:spAutoFit/>
          </a:bodyPr>
          <a:lstStyle/>
          <a:p>
            <a:r>
              <a:rPr lang="en-IN" sz="1200" b="1" dirty="0"/>
              <a:t>SOCIAL IMPACTS</a:t>
            </a:r>
          </a:p>
        </p:txBody>
      </p:sp>
      <p:pic>
        <p:nvPicPr>
          <p:cNvPr id="2093" name="Picture 2092">
            <a:extLst>
              <a:ext uri="{FF2B5EF4-FFF2-40B4-BE49-F238E27FC236}">
                <a16:creationId xmlns:a16="http://schemas.microsoft.com/office/drawing/2014/main" id="{B3716C58-96BD-0A8E-2618-DD4DDA23848E}"/>
              </a:ext>
            </a:extLst>
          </p:cNvPr>
          <p:cNvPicPr>
            <a:picLocks noChangeAspect="1"/>
          </p:cNvPicPr>
          <p:nvPr/>
        </p:nvPicPr>
        <p:blipFill>
          <a:blip r:embed="rId20"/>
          <a:stretch>
            <a:fillRect/>
          </a:stretch>
        </p:blipFill>
        <p:spPr>
          <a:xfrm>
            <a:off x="5979510" y="1854246"/>
            <a:ext cx="2365939" cy="765447"/>
          </a:xfrm>
          <a:prstGeom prst="rect">
            <a:avLst/>
          </a:prstGeom>
        </p:spPr>
      </p:pic>
      <p:pic>
        <p:nvPicPr>
          <p:cNvPr id="2095" name="Picture 2094">
            <a:extLst>
              <a:ext uri="{FF2B5EF4-FFF2-40B4-BE49-F238E27FC236}">
                <a16:creationId xmlns:a16="http://schemas.microsoft.com/office/drawing/2014/main" id="{66868626-ACD2-7D7F-0E68-21506B4CFFED}"/>
              </a:ext>
            </a:extLst>
          </p:cNvPr>
          <p:cNvPicPr>
            <a:picLocks noChangeAspect="1"/>
          </p:cNvPicPr>
          <p:nvPr/>
        </p:nvPicPr>
        <p:blipFill>
          <a:blip r:embed="rId21"/>
          <a:stretch>
            <a:fillRect/>
          </a:stretch>
        </p:blipFill>
        <p:spPr>
          <a:xfrm>
            <a:off x="5979511" y="4243180"/>
            <a:ext cx="2365938" cy="754401"/>
          </a:xfrm>
          <a:prstGeom prst="rect">
            <a:avLst/>
          </a:prstGeom>
        </p:spPr>
      </p:pic>
      <p:pic>
        <p:nvPicPr>
          <p:cNvPr id="2097" name="Picture 2096">
            <a:extLst>
              <a:ext uri="{FF2B5EF4-FFF2-40B4-BE49-F238E27FC236}">
                <a16:creationId xmlns:a16="http://schemas.microsoft.com/office/drawing/2014/main" id="{959F5598-2032-1019-59EC-1BC90F72B835}"/>
              </a:ext>
            </a:extLst>
          </p:cNvPr>
          <p:cNvPicPr>
            <a:picLocks noChangeAspect="1"/>
          </p:cNvPicPr>
          <p:nvPr/>
        </p:nvPicPr>
        <p:blipFill>
          <a:blip r:embed="rId22"/>
          <a:stretch>
            <a:fillRect/>
          </a:stretch>
        </p:blipFill>
        <p:spPr>
          <a:xfrm>
            <a:off x="5979510" y="2727377"/>
            <a:ext cx="2359168" cy="592674"/>
          </a:xfrm>
          <a:prstGeom prst="rect">
            <a:avLst/>
          </a:prstGeom>
        </p:spPr>
      </p:pic>
      <p:pic>
        <p:nvPicPr>
          <p:cNvPr id="2098" name="Picture 2097">
            <a:extLst>
              <a:ext uri="{FF2B5EF4-FFF2-40B4-BE49-F238E27FC236}">
                <a16:creationId xmlns:a16="http://schemas.microsoft.com/office/drawing/2014/main" id="{B44CC966-D73E-1749-A485-10822C7ED711}"/>
              </a:ext>
            </a:extLst>
          </p:cNvPr>
          <p:cNvPicPr>
            <a:picLocks noChangeAspect="1"/>
          </p:cNvPicPr>
          <p:nvPr/>
        </p:nvPicPr>
        <p:blipFill rotWithShape="1">
          <a:blip r:embed="rId23"/>
          <a:srcRect t="17386" r="6396" b="11895"/>
          <a:stretch/>
        </p:blipFill>
        <p:spPr>
          <a:xfrm>
            <a:off x="8832877" y="3780162"/>
            <a:ext cx="3128681" cy="1287663"/>
          </a:xfrm>
          <a:prstGeom prst="rect">
            <a:avLst/>
          </a:prstGeom>
        </p:spPr>
      </p:pic>
      <p:pic>
        <p:nvPicPr>
          <p:cNvPr id="2100" name="Picture 2099">
            <a:extLst>
              <a:ext uri="{FF2B5EF4-FFF2-40B4-BE49-F238E27FC236}">
                <a16:creationId xmlns:a16="http://schemas.microsoft.com/office/drawing/2014/main" id="{FBFA40B9-42A9-92C0-9688-8DFA5CB77A72}"/>
              </a:ext>
            </a:extLst>
          </p:cNvPr>
          <p:cNvPicPr>
            <a:picLocks noChangeAspect="1"/>
          </p:cNvPicPr>
          <p:nvPr/>
        </p:nvPicPr>
        <p:blipFill rotWithShape="1">
          <a:blip r:embed="rId24"/>
          <a:srcRect t="7378" r="12408"/>
          <a:stretch/>
        </p:blipFill>
        <p:spPr>
          <a:xfrm>
            <a:off x="5979511" y="3346050"/>
            <a:ext cx="2359168" cy="770881"/>
          </a:xfrm>
          <a:prstGeom prst="rect">
            <a:avLst/>
          </a:prstGeom>
        </p:spPr>
      </p:pic>
      <p:sp>
        <p:nvSpPr>
          <p:cNvPr id="2101" name="object 2">
            <a:extLst>
              <a:ext uri="{FF2B5EF4-FFF2-40B4-BE49-F238E27FC236}">
                <a16:creationId xmlns:a16="http://schemas.microsoft.com/office/drawing/2014/main" id="{D3C9EE98-AE47-B1E6-46D9-692A4F1C779C}"/>
              </a:ext>
            </a:extLst>
          </p:cNvPr>
          <p:cNvSpPr txBox="1"/>
          <p:nvPr/>
        </p:nvSpPr>
        <p:spPr>
          <a:xfrm>
            <a:off x="9346034" y="3527002"/>
            <a:ext cx="2213628" cy="196849"/>
          </a:xfrm>
          <a:prstGeom prst="rect">
            <a:avLst/>
          </a:prstGeom>
          <a:ln w="9525">
            <a:solidFill>
              <a:schemeClr val="accent6">
                <a:lumMod val="75000"/>
              </a:schemeClr>
            </a:solidFill>
          </a:ln>
        </p:spPr>
        <p:txBody>
          <a:bodyPr vert="horz" wrap="square" lIns="0" tIns="50165" rIns="0" bIns="0" rtlCol="0">
            <a:spAutoFit/>
          </a:bodyPr>
          <a:lstStyle/>
          <a:p>
            <a:pPr marL="91440">
              <a:lnSpc>
                <a:spcPct val="100000"/>
              </a:lnSpc>
              <a:spcBef>
                <a:spcPts val="395"/>
              </a:spcBef>
            </a:pPr>
            <a:r>
              <a:rPr lang="en-IN" sz="950" b="1">
                <a:solidFill>
                  <a:schemeClr val="accent6">
                    <a:lumMod val="50000"/>
                  </a:schemeClr>
                </a:solidFill>
                <a:latin typeface="Arial MT"/>
                <a:cs typeface="Arial MT"/>
              </a:rPr>
              <a:t>IMPACT STORIES BY SVATANTRA</a:t>
            </a:r>
          </a:p>
        </p:txBody>
      </p:sp>
      <p:pic>
        <p:nvPicPr>
          <p:cNvPr id="2105" name="Picture 2104">
            <a:extLst>
              <a:ext uri="{FF2B5EF4-FFF2-40B4-BE49-F238E27FC236}">
                <a16:creationId xmlns:a16="http://schemas.microsoft.com/office/drawing/2014/main" id="{E34CF2FB-EF4E-B036-0B2E-C6560B032E76}"/>
              </a:ext>
            </a:extLst>
          </p:cNvPr>
          <p:cNvPicPr>
            <a:picLocks noChangeAspect="1"/>
          </p:cNvPicPr>
          <p:nvPr/>
        </p:nvPicPr>
        <p:blipFill rotWithShape="1">
          <a:blip r:embed="rId25"/>
          <a:srcRect l="7315" r="5267"/>
          <a:stretch/>
        </p:blipFill>
        <p:spPr>
          <a:xfrm>
            <a:off x="4974368" y="5167505"/>
            <a:ext cx="665521" cy="609479"/>
          </a:xfrm>
          <a:prstGeom prst="rect">
            <a:avLst/>
          </a:prstGeom>
        </p:spPr>
      </p:pic>
      <p:pic>
        <p:nvPicPr>
          <p:cNvPr id="2107" name="Picture 2106">
            <a:extLst>
              <a:ext uri="{FF2B5EF4-FFF2-40B4-BE49-F238E27FC236}">
                <a16:creationId xmlns:a16="http://schemas.microsoft.com/office/drawing/2014/main" id="{48F50739-86A7-8B50-4CBB-E0BE94EE792F}"/>
              </a:ext>
            </a:extLst>
          </p:cNvPr>
          <p:cNvPicPr>
            <a:picLocks noChangeAspect="1"/>
          </p:cNvPicPr>
          <p:nvPr/>
        </p:nvPicPr>
        <p:blipFill>
          <a:blip r:embed="rId26"/>
          <a:stretch>
            <a:fillRect/>
          </a:stretch>
        </p:blipFill>
        <p:spPr>
          <a:xfrm>
            <a:off x="5822079" y="5163883"/>
            <a:ext cx="646912" cy="628278"/>
          </a:xfrm>
          <a:prstGeom prst="rect">
            <a:avLst/>
          </a:prstGeom>
        </p:spPr>
      </p:pic>
      <p:pic>
        <p:nvPicPr>
          <p:cNvPr id="2109" name="Picture 2108">
            <a:extLst>
              <a:ext uri="{FF2B5EF4-FFF2-40B4-BE49-F238E27FC236}">
                <a16:creationId xmlns:a16="http://schemas.microsoft.com/office/drawing/2014/main" id="{49E639CC-FF5D-F2D7-6427-AB91F78F1BDB}"/>
              </a:ext>
            </a:extLst>
          </p:cNvPr>
          <p:cNvPicPr>
            <a:picLocks noChangeAspect="1"/>
          </p:cNvPicPr>
          <p:nvPr/>
        </p:nvPicPr>
        <p:blipFill>
          <a:blip r:embed="rId27"/>
          <a:stretch>
            <a:fillRect/>
          </a:stretch>
        </p:blipFill>
        <p:spPr>
          <a:xfrm>
            <a:off x="4153431" y="5152496"/>
            <a:ext cx="665520" cy="628278"/>
          </a:xfrm>
          <a:prstGeom prst="rect">
            <a:avLst/>
          </a:prstGeom>
        </p:spPr>
      </p:pic>
      <p:sp>
        <p:nvSpPr>
          <p:cNvPr id="2112" name="TextBox 2111">
            <a:extLst>
              <a:ext uri="{FF2B5EF4-FFF2-40B4-BE49-F238E27FC236}">
                <a16:creationId xmlns:a16="http://schemas.microsoft.com/office/drawing/2014/main" id="{EB3F8513-3902-BE14-0010-D87EC9073BEB}"/>
              </a:ext>
            </a:extLst>
          </p:cNvPr>
          <p:cNvSpPr txBox="1"/>
          <p:nvPr/>
        </p:nvSpPr>
        <p:spPr>
          <a:xfrm>
            <a:off x="3942929" y="879778"/>
            <a:ext cx="1444090" cy="646331"/>
          </a:xfrm>
          <a:prstGeom prst="rect">
            <a:avLst/>
          </a:prstGeom>
          <a:noFill/>
          <a:ln>
            <a:noFill/>
            <a:prstDash val="sysDash"/>
          </a:ln>
        </p:spPr>
        <p:txBody>
          <a:bodyPr wrap="square" rtlCol="0">
            <a:spAutoFit/>
          </a:bodyPr>
          <a:lstStyle/>
          <a:p>
            <a:r>
              <a:rPr lang="en-IN" sz="3600" dirty="0">
                <a:solidFill>
                  <a:schemeClr val="accent6">
                    <a:lumMod val="50000"/>
                  </a:schemeClr>
                </a:solidFill>
                <a:latin typeface="Arial Black" panose="020B0A04020102020204" pitchFamily="34" charset="0"/>
              </a:rPr>
              <a:t>A</a:t>
            </a:r>
            <a:r>
              <a:rPr lang="en-IN" sz="3600" dirty="0">
                <a:solidFill>
                  <a:srgbClr val="92D050"/>
                </a:solidFill>
                <a:latin typeface="Arial Black" panose="020B0A04020102020204" pitchFamily="34" charset="0"/>
              </a:rPr>
              <a:t>I</a:t>
            </a:r>
            <a:r>
              <a:rPr lang="en-IN" sz="3600" dirty="0">
                <a:solidFill>
                  <a:schemeClr val="accent6">
                    <a:lumMod val="50000"/>
                  </a:schemeClr>
                </a:solidFill>
                <a:latin typeface="Arial Black" panose="020B0A04020102020204" pitchFamily="34" charset="0"/>
              </a:rPr>
              <a:t>M</a:t>
            </a:r>
            <a:r>
              <a:rPr lang="en-IN" sz="3600" dirty="0">
                <a:latin typeface="Arial Black" panose="020B0A04020102020204" pitchFamily="34" charset="0"/>
              </a:rPr>
              <a:t>:</a:t>
            </a:r>
          </a:p>
        </p:txBody>
      </p:sp>
      <p:sp>
        <p:nvSpPr>
          <p:cNvPr id="13" name="object 2">
            <a:extLst>
              <a:ext uri="{FF2B5EF4-FFF2-40B4-BE49-F238E27FC236}">
                <a16:creationId xmlns:a16="http://schemas.microsoft.com/office/drawing/2014/main" id="{AE8BD3AC-297E-D508-5132-BF3F1A375386}"/>
              </a:ext>
            </a:extLst>
          </p:cNvPr>
          <p:cNvSpPr txBox="1"/>
          <p:nvPr/>
        </p:nvSpPr>
        <p:spPr>
          <a:xfrm rot="16200000">
            <a:off x="3497117" y="5258049"/>
            <a:ext cx="655719" cy="466153"/>
          </a:xfrm>
          <a:prstGeom prst="rect">
            <a:avLst/>
          </a:prstGeom>
          <a:ln w="9525">
            <a:solidFill>
              <a:schemeClr val="accent6">
                <a:lumMod val="75000"/>
              </a:schemeClr>
            </a:solidFill>
          </a:ln>
        </p:spPr>
        <p:txBody>
          <a:bodyPr vert="horz" wrap="square" lIns="0" tIns="50165" rIns="0" bIns="0" rtlCol="0">
            <a:spAutoFit/>
          </a:bodyPr>
          <a:lstStyle/>
          <a:p>
            <a:pPr marL="91440">
              <a:lnSpc>
                <a:spcPct val="100000"/>
              </a:lnSpc>
              <a:spcBef>
                <a:spcPts val="395"/>
              </a:spcBef>
            </a:pPr>
            <a:r>
              <a:rPr lang="en-IN" sz="900" b="1">
                <a:solidFill>
                  <a:schemeClr val="accent6">
                    <a:lumMod val="50000"/>
                  </a:schemeClr>
                </a:solidFill>
                <a:latin typeface="Arial" panose="020B0604020202020204" pitchFamily="34" charset="0"/>
                <a:cs typeface="Arial" panose="020B0604020202020204" pitchFamily="34" charset="0"/>
              </a:rPr>
              <a:t>IMPACT CREATED BY SMPL</a:t>
            </a:r>
            <a:endParaRPr sz="900" b="1">
              <a:solidFill>
                <a:schemeClr val="accent6">
                  <a:lumMod val="50000"/>
                </a:schemeClr>
              </a:solidFill>
              <a:latin typeface="Arial" panose="020B0604020202020204" pitchFamily="34" charset="0"/>
              <a:cs typeface="Arial" panose="020B0604020202020204" pitchFamily="34" charset="0"/>
            </a:endParaRPr>
          </a:p>
        </p:txBody>
      </p:sp>
      <p:cxnSp>
        <p:nvCxnSpPr>
          <p:cNvPr id="16" name="Straight Connector 15">
            <a:extLst>
              <a:ext uri="{FF2B5EF4-FFF2-40B4-BE49-F238E27FC236}">
                <a16:creationId xmlns:a16="http://schemas.microsoft.com/office/drawing/2014/main" id="{90745933-18F7-01DB-51BE-58D74F0AEB36}"/>
              </a:ext>
            </a:extLst>
          </p:cNvPr>
          <p:cNvCxnSpPr/>
          <p:nvPr/>
        </p:nvCxnSpPr>
        <p:spPr>
          <a:xfrm>
            <a:off x="6570342" y="5152496"/>
            <a:ext cx="0" cy="624488"/>
          </a:xfrm>
          <a:prstGeom prst="line">
            <a:avLst/>
          </a:prstGeom>
        </p:spPr>
        <p:style>
          <a:lnRef idx="1">
            <a:schemeClr val="accent1"/>
          </a:lnRef>
          <a:fillRef idx="0">
            <a:schemeClr val="accent1"/>
          </a:fillRef>
          <a:effectRef idx="0">
            <a:schemeClr val="accent1"/>
          </a:effectRef>
          <a:fontRef idx="minor">
            <a:schemeClr val="tx1"/>
          </a:fontRef>
        </p:style>
      </p:cxnSp>
      <p:sp>
        <p:nvSpPr>
          <p:cNvPr id="17" name="object 127">
            <a:extLst>
              <a:ext uri="{FF2B5EF4-FFF2-40B4-BE49-F238E27FC236}">
                <a16:creationId xmlns:a16="http://schemas.microsoft.com/office/drawing/2014/main" id="{5DF10A96-26BF-7431-B1F0-8E6E51B91716}"/>
              </a:ext>
            </a:extLst>
          </p:cNvPr>
          <p:cNvSpPr txBox="1"/>
          <p:nvPr/>
        </p:nvSpPr>
        <p:spPr>
          <a:xfrm>
            <a:off x="8341647" y="5260966"/>
            <a:ext cx="1658115" cy="336631"/>
          </a:xfrm>
          <a:prstGeom prst="rect">
            <a:avLst/>
          </a:prstGeom>
        </p:spPr>
        <p:txBody>
          <a:bodyPr vert="horz" wrap="square" lIns="0" tIns="13335" rIns="0" bIns="0" rtlCol="0">
            <a:spAutoFit/>
          </a:bodyPr>
          <a:lstStyle/>
          <a:p>
            <a:pPr marL="12700">
              <a:lnSpc>
                <a:spcPct val="100000"/>
              </a:lnSpc>
              <a:spcBef>
                <a:spcPts val="105"/>
              </a:spcBef>
            </a:pPr>
            <a:r>
              <a:rPr lang="en-IN" sz="1050" b="1" i="1" spc="35">
                <a:solidFill>
                  <a:schemeClr val="accent6">
                    <a:lumMod val="50000"/>
                  </a:schemeClr>
                </a:solidFill>
                <a:latin typeface="Arial"/>
                <a:cs typeface="Arial"/>
              </a:rPr>
              <a:t>Offer Financial stimulus through Micro Loans</a:t>
            </a:r>
            <a:endParaRPr sz="1050" b="1">
              <a:solidFill>
                <a:schemeClr val="accent6">
                  <a:lumMod val="50000"/>
                </a:schemeClr>
              </a:solidFill>
              <a:latin typeface="Arial"/>
              <a:cs typeface="Arial"/>
            </a:endParaRPr>
          </a:p>
        </p:txBody>
      </p:sp>
      <p:sp>
        <p:nvSpPr>
          <p:cNvPr id="18" name="object 127">
            <a:extLst>
              <a:ext uri="{FF2B5EF4-FFF2-40B4-BE49-F238E27FC236}">
                <a16:creationId xmlns:a16="http://schemas.microsoft.com/office/drawing/2014/main" id="{0B091057-F4F7-F28B-C065-464A4075118C}"/>
              </a:ext>
            </a:extLst>
          </p:cNvPr>
          <p:cNvSpPr txBox="1"/>
          <p:nvPr/>
        </p:nvSpPr>
        <p:spPr>
          <a:xfrm>
            <a:off x="10371431" y="5226368"/>
            <a:ext cx="1918088" cy="336631"/>
          </a:xfrm>
          <a:prstGeom prst="rect">
            <a:avLst/>
          </a:prstGeom>
        </p:spPr>
        <p:txBody>
          <a:bodyPr vert="horz" wrap="square" lIns="0" tIns="13335" rIns="0" bIns="0" rtlCol="0">
            <a:spAutoFit/>
          </a:bodyPr>
          <a:lstStyle/>
          <a:p>
            <a:pPr marL="12700">
              <a:lnSpc>
                <a:spcPct val="100000"/>
              </a:lnSpc>
              <a:spcBef>
                <a:spcPts val="105"/>
              </a:spcBef>
            </a:pPr>
            <a:r>
              <a:rPr lang="en-IN" sz="1050" b="1" i="1" spc="35">
                <a:solidFill>
                  <a:schemeClr val="accent6">
                    <a:lumMod val="50000"/>
                  </a:schemeClr>
                </a:solidFill>
                <a:latin typeface="Arial"/>
                <a:cs typeface="Arial"/>
              </a:rPr>
              <a:t>Leverage Innovation supported by Technology</a:t>
            </a:r>
            <a:endParaRPr sz="1050" b="1">
              <a:solidFill>
                <a:schemeClr val="accent6">
                  <a:lumMod val="50000"/>
                </a:schemeClr>
              </a:solidFill>
              <a:latin typeface="Arial"/>
              <a:cs typeface="Arial"/>
            </a:endParaRPr>
          </a:p>
        </p:txBody>
      </p:sp>
      <p:sp>
        <p:nvSpPr>
          <p:cNvPr id="19" name="object 127">
            <a:extLst>
              <a:ext uri="{FF2B5EF4-FFF2-40B4-BE49-F238E27FC236}">
                <a16:creationId xmlns:a16="http://schemas.microsoft.com/office/drawing/2014/main" id="{C82DA27D-D5E3-8139-A012-D3EB1047BB78}"/>
              </a:ext>
            </a:extLst>
          </p:cNvPr>
          <p:cNvSpPr txBox="1"/>
          <p:nvPr/>
        </p:nvSpPr>
        <p:spPr>
          <a:xfrm>
            <a:off x="6693563" y="5252345"/>
            <a:ext cx="1244191" cy="336631"/>
          </a:xfrm>
          <a:prstGeom prst="rect">
            <a:avLst/>
          </a:prstGeom>
        </p:spPr>
        <p:txBody>
          <a:bodyPr vert="horz" wrap="square" lIns="0" tIns="13335" rIns="0" bIns="0" rtlCol="0">
            <a:spAutoFit/>
          </a:bodyPr>
          <a:lstStyle/>
          <a:p>
            <a:pPr marL="12700">
              <a:lnSpc>
                <a:spcPct val="100000"/>
              </a:lnSpc>
              <a:spcBef>
                <a:spcPts val="105"/>
              </a:spcBef>
            </a:pPr>
            <a:r>
              <a:rPr lang="en-IN" sz="1050" b="1" i="1" spc="35">
                <a:solidFill>
                  <a:schemeClr val="accent6">
                    <a:lumMod val="50000"/>
                  </a:schemeClr>
                </a:solidFill>
                <a:latin typeface="Arial"/>
                <a:cs typeface="Arial"/>
              </a:rPr>
              <a:t>Enabling Entrepreneurship</a:t>
            </a:r>
            <a:endParaRPr sz="1050" b="1">
              <a:solidFill>
                <a:schemeClr val="accent6">
                  <a:lumMod val="50000"/>
                </a:schemeClr>
              </a:solidFill>
              <a:latin typeface="Arial"/>
              <a:cs typeface="Arial"/>
            </a:endParaRPr>
          </a:p>
        </p:txBody>
      </p:sp>
      <p:sp>
        <p:nvSpPr>
          <p:cNvPr id="2" name="TextBox 1">
            <a:extLst>
              <a:ext uri="{FF2B5EF4-FFF2-40B4-BE49-F238E27FC236}">
                <a16:creationId xmlns:a16="http://schemas.microsoft.com/office/drawing/2014/main" id="{97DAB8AC-FBD8-C914-E47D-D98ED6C476C9}"/>
              </a:ext>
            </a:extLst>
          </p:cNvPr>
          <p:cNvSpPr txBox="1"/>
          <p:nvPr/>
        </p:nvSpPr>
        <p:spPr>
          <a:xfrm>
            <a:off x="8594591" y="1879608"/>
            <a:ext cx="3553680" cy="1569660"/>
          </a:xfrm>
          <a:prstGeom prst="rect">
            <a:avLst/>
          </a:prstGeom>
          <a:noFill/>
          <a:ln w="19050">
            <a:solidFill>
              <a:schemeClr val="tx1"/>
            </a:solidFill>
            <a:prstDash val="sysDash"/>
          </a:ln>
        </p:spPr>
        <p:txBody>
          <a:bodyPr wrap="square" rtlCol="0">
            <a:spAutoFit/>
          </a:bodyPr>
          <a:lstStyle/>
          <a:p>
            <a:pPr marL="171450" indent="-171450">
              <a:buFont typeface="Arial" panose="020B0604020202020204" pitchFamily="34" charset="0"/>
              <a:buChar char="•"/>
            </a:pPr>
            <a:r>
              <a:rPr lang="en-US" sz="1200" dirty="0"/>
              <a:t>Eradicated </a:t>
            </a:r>
            <a:r>
              <a:rPr lang="en-US" sz="1200" b="1" dirty="0">
                <a:solidFill>
                  <a:schemeClr val="accent6">
                    <a:lumMod val="50000"/>
                  </a:schemeClr>
                </a:solidFill>
              </a:rPr>
              <a:t>hunger, poverty &amp; malnutrition </a:t>
            </a:r>
            <a:r>
              <a:rPr lang="en-US" sz="1200" dirty="0"/>
              <a:t>and promoted education among children, women and elderly through </a:t>
            </a:r>
            <a:r>
              <a:rPr lang="en-US" sz="1200" b="1" dirty="0">
                <a:solidFill>
                  <a:schemeClr val="accent6">
                    <a:lumMod val="50000"/>
                  </a:schemeClr>
                </a:solidFill>
              </a:rPr>
              <a:t>Akshay Patra. </a:t>
            </a:r>
          </a:p>
          <a:p>
            <a:pPr marL="171450" indent="-171450">
              <a:buFont typeface="Arial" panose="020B0604020202020204" pitchFamily="34" charset="0"/>
              <a:buChar char="•"/>
            </a:pPr>
            <a:r>
              <a:rPr lang="en-US" sz="1200" dirty="0"/>
              <a:t>Protected and </a:t>
            </a:r>
            <a:r>
              <a:rPr lang="en-US" sz="1200" b="1" dirty="0">
                <a:solidFill>
                  <a:schemeClr val="accent6">
                    <a:lumMod val="50000"/>
                  </a:schemeClr>
                </a:solidFill>
              </a:rPr>
              <a:t>empowered women, fostered humility</a:t>
            </a:r>
            <a:r>
              <a:rPr lang="en-US" sz="1200" dirty="0"/>
              <a:t> and gallantry among men through </a:t>
            </a:r>
            <a:r>
              <a:rPr lang="en-US" sz="1200" b="1" dirty="0">
                <a:solidFill>
                  <a:schemeClr val="accent6">
                    <a:lumMod val="50000"/>
                  </a:schemeClr>
                </a:solidFill>
              </a:rPr>
              <a:t>Meer Foundation. </a:t>
            </a:r>
          </a:p>
          <a:p>
            <a:pPr marL="171450" indent="-171450">
              <a:buFont typeface="Arial" panose="020B0604020202020204" pitchFamily="34" charset="0"/>
              <a:buChar char="•"/>
            </a:pPr>
            <a:r>
              <a:rPr lang="en-US" sz="1200" dirty="0"/>
              <a:t>Promoted </a:t>
            </a:r>
            <a:r>
              <a:rPr lang="en-US" sz="1200" b="1" dirty="0">
                <a:solidFill>
                  <a:schemeClr val="accent6">
                    <a:lumMod val="50000"/>
                  </a:schemeClr>
                </a:solidFill>
              </a:rPr>
              <a:t>Socio Economic </a:t>
            </a:r>
            <a:r>
              <a:rPr lang="en-US" sz="1200" dirty="0"/>
              <a:t>development of every Child through </a:t>
            </a:r>
            <a:r>
              <a:rPr lang="en-US" sz="1200" b="1" dirty="0">
                <a:solidFill>
                  <a:schemeClr val="accent6">
                    <a:lumMod val="50000"/>
                  </a:schemeClr>
                </a:solidFill>
              </a:rPr>
              <a:t>Aditya Birla Education Trust.</a:t>
            </a:r>
            <a:endParaRPr lang="en-IN" sz="1200" b="1" dirty="0">
              <a:solidFill>
                <a:schemeClr val="accent6">
                  <a:lumMod val="50000"/>
                </a:schemeClr>
              </a:solidFill>
            </a:endParaRPr>
          </a:p>
        </p:txBody>
      </p:sp>
      <p:sp>
        <p:nvSpPr>
          <p:cNvPr id="3" name="TextBox 2">
            <a:extLst>
              <a:ext uri="{FF2B5EF4-FFF2-40B4-BE49-F238E27FC236}">
                <a16:creationId xmlns:a16="http://schemas.microsoft.com/office/drawing/2014/main" id="{D575A3C1-B392-F7A4-3886-A2DE26C579F3}"/>
              </a:ext>
            </a:extLst>
          </p:cNvPr>
          <p:cNvSpPr txBox="1"/>
          <p:nvPr/>
        </p:nvSpPr>
        <p:spPr>
          <a:xfrm>
            <a:off x="3876378" y="1622586"/>
            <a:ext cx="1677726" cy="307777"/>
          </a:xfrm>
          <a:prstGeom prst="rect">
            <a:avLst/>
          </a:prstGeom>
          <a:solidFill>
            <a:srgbClr val="92D050"/>
          </a:solidFill>
        </p:spPr>
        <p:txBody>
          <a:bodyPr wrap="square" rtlCol="0">
            <a:spAutoFit/>
          </a:bodyPr>
          <a:lstStyle/>
          <a:p>
            <a:pPr algn="ctr"/>
            <a:r>
              <a:rPr lang="en-IN" sz="1400" b="1" dirty="0">
                <a:solidFill>
                  <a:schemeClr val="bg1"/>
                </a:solidFill>
              </a:rPr>
              <a:t>VISION</a:t>
            </a:r>
          </a:p>
        </p:txBody>
      </p:sp>
      <p:cxnSp>
        <p:nvCxnSpPr>
          <p:cNvPr id="15" name="Straight Connector 14">
            <a:extLst>
              <a:ext uri="{FF2B5EF4-FFF2-40B4-BE49-F238E27FC236}">
                <a16:creationId xmlns:a16="http://schemas.microsoft.com/office/drawing/2014/main" id="{074DF939-D8BC-F7AA-B116-F11BE402C5C5}"/>
              </a:ext>
            </a:extLst>
          </p:cNvPr>
          <p:cNvCxnSpPr/>
          <p:nvPr/>
        </p:nvCxnSpPr>
        <p:spPr>
          <a:xfrm>
            <a:off x="3563766" y="3259758"/>
            <a:ext cx="2387496" cy="0"/>
          </a:xfrm>
          <a:prstGeom prst="line">
            <a:avLst/>
          </a:prstGeom>
          <a:ln w="12700">
            <a:noFill/>
          </a:ln>
        </p:spPr>
        <p:style>
          <a:lnRef idx="1">
            <a:schemeClr val="accent1"/>
          </a:lnRef>
          <a:fillRef idx="0">
            <a:schemeClr val="accent1"/>
          </a:fillRef>
          <a:effectRef idx="0">
            <a:schemeClr val="accent1"/>
          </a:effectRef>
          <a:fontRef idx="minor">
            <a:schemeClr val="tx1"/>
          </a:fontRef>
        </p:style>
      </p:cxnSp>
      <p:graphicFrame>
        <p:nvGraphicFramePr>
          <p:cNvPr id="20" name="Table 19">
            <a:extLst>
              <a:ext uri="{FF2B5EF4-FFF2-40B4-BE49-F238E27FC236}">
                <a16:creationId xmlns:a16="http://schemas.microsoft.com/office/drawing/2014/main" id="{51635B57-D047-4A4C-946D-3737C7516F40}"/>
              </a:ext>
            </a:extLst>
          </p:cNvPr>
          <p:cNvGraphicFramePr>
            <a:graphicFrameLocks noGrp="1"/>
          </p:cNvGraphicFramePr>
          <p:nvPr/>
        </p:nvGraphicFramePr>
        <p:xfrm>
          <a:off x="4006392" y="989814"/>
          <a:ext cx="1187777" cy="433633"/>
        </p:xfrm>
        <a:graphic>
          <a:graphicData uri="http://schemas.openxmlformats.org/drawingml/2006/table">
            <a:tbl>
              <a:tblPr/>
              <a:tblGrid>
                <a:gridCol w="1187777">
                  <a:extLst>
                    <a:ext uri="{9D8B030D-6E8A-4147-A177-3AD203B41FA5}">
                      <a16:colId xmlns:a16="http://schemas.microsoft.com/office/drawing/2014/main" val="1176376949"/>
                    </a:ext>
                  </a:extLst>
                </a:gridCol>
              </a:tblGrid>
              <a:tr h="433633">
                <a:tc>
                  <a:txBody>
                    <a:bodyPr/>
                    <a:lstStyle/>
                    <a:p>
                      <a:endParaRPr lang="en-IN" dirty="0"/>
                    </a:p>
                  </a:txBody>
                  <a:tcPr>
                    <a:lnL w="12700" cmpd="sng">
                      <a:solidFill>
                        <a:schemeClr val="bg2">
                          <a:lumMod val="25000"/>
                        </a:schemeClr>
                      </a:solidFill>
                      <a:prstDash val="sysDash"/>
                    </a:lnL>
                    <a:lnR w="12700" cmpd="sng">
                      <a:solidFill>
                        <a:schemeClr val="bg2">
                          <a:lumMod val="25000"/>
                        </a:schemeClr>
                      </a:solidFill>
                      <a:prstDash val="sysDash"/>
                    </a:lnR>
                    <a:lnT w="12700" cmpd="sng">
                      <a:solidFill>
                        <a:schemeClr val="bg2">
                          <a:lumMod val="25000"/>
                        </a:schemeClr>
                      </a:solidFill>
                      <a:prstDash val="sysDash"/>
                    </a:lnT>
                    <a:lnB w="12700" cmpd="sng">
                      <a:solidFill>
                        <a:schemeClr val="bg2">
                          <a:lumMod val="25000"/>
                        </a:schemeClr>
                      </a:solidFill>
                      <a:prstDash val="sysDash"/>
                    </a:lnB>
                  </a:tcPr>
                </a:tc>
                <a:extLst>
                  <a:ext uri="{0D108BD9-81ED-4DB2-BD59-A6C34878D82A}">
                    <a16:rowId xmlns:a16="http://schemas.microsoft.com/office/drawing/2014/main" val="1364547240"/>
                  </a:ext>
                </a:extLst>
              </a:tr>
            </a:tbl>
          </a:graphicData>
        </a:graphic>
      </p:graphicFrame>
      <p:graphicFrame>
        <p:nvGraphicFramePr>
          <p:cNvPr id="21" name="Table 20">
            <a:extLst>
              <a:ext uri="{FF2B5EF4-FFF2-40B4-BE49-F238E27FC236}">
                <a16:creationId xmlns:a16="http://schemas.microsoft.com/office/drawing/2014/main" id="{190AE17F-6EB8-F982-874D-04E413A3DEB9}"/>
              </a:ext>
            </a:extLst>
          </p:cNvPr>
          <p:cNvGraphicFramePr>
            <a:graphicFrameLocks noGrp="1"/>
          </p:cNvGraphicFramePr>
          <p:nvPr/>
        </p:nvGraphicFramePr>
        <p:xfrm>
          <a:off x="5392132" y="980388"/>
          <a:ext cx="6759019" cy="414779"/>
        </p:xfrm>
        <a:graphic>
          <a:graphicData uri="http://schemas.openxmlformats.org/drawingml/2006/table">
            <a:tbl>
              <a:tblPr/>
              <a:tblGrid>
                <a:gridCol w="6759019">
                  <a:extLst>
                    <a:ext uri="{9D8B030D-6E8A-4147-A177-3AD203B41FA5}">
                      <a16:colId xmlns:a16="http://schemas.microsoft.com/office/drawing/2014/main" val="633497068"/>
                    </a:ext>
                  </a:extLst>
                </a:gridCol>
              </a:tblGrid>
              <a:tr h="414779">
                <a:tc>
                  <a:txBody>
                    <a:bodyPr/>
                    <a:lstStyle/>
                    <a:p>
                      <a:endParaRPr lang="en-IN" dirty="0"/>
                    </a:p>
                  </a:txBody>
                  <a:tcPr>
                    <a:lnL w="12700" cmpd="sng">
                      <a:solidFill>
                        <a:schemeClr val="bg2">
                          <a:lumMod val="25000"/>
                        </a:schemeClr>
                      </a:solidFill>
                      <a:prstDash val="sysDash"/>
                    </a:lnL>
                    <a:lnR w="12700" cmpd="sng">
                      <a:solidFill>
                        <a:schemeClr val="bg2">
                          <a:lumMod val="25000"/>
                        </a:schemeClr>
                      </a:solidFill>
                      <a:prstDash val="sysDash"/>
                    </a:lnR>
                    <a:lnT w="12700" cmpd="sng">
                      <a:solidFill>
                        <a:schemeClr val="bg2">
                          <a:lumMod val="25000"/>
                        </a:schemeClr>
                      </a:solidFill>
                      <a:prstDash val="sysDash"/>
                    </a:lnT>
                    <a:lnB w="12700" cmpd="sng">
                      <a:solidFill>
                        <a:schemeClr val="bg2">
                          <a:lumMod val="25000"/>
                        </a:schemeClr>
                      </a:solidFill>
                      <a:prstDash val="sysDash"/>
                    </a:lnB>
                  </a:tcPr>
                </a:tc>
                <a:extLst>
                  <a:ext uri="{0D108BD9-81ED-4DB2-BD59-A6C34878D82A}">
                    <a16:rowId xmlns:a16="http://schemas.microsoft.com/office/drawing/2014/main" val="2460708184"/>
                  </a:ext>
                </a:extLst>
              </a:tr>
            </a:tbl>
          </a:graphicData>
        </a:graphic>
      </p:graphicFrame>
      <p:graphicFrame>
        <p:nvGraphicFramePr>
          <p:cNvPr id="22" name="Table 21">
            <a:extLst>
              <a:ext uri="{FF2B5EF4-FFF2-40B4-BE49-F238E27FC236}">
                <a16:creationId xmlns:a16="http://schemas.microsoft.com/office/drawing/2014/main" id="{AAE81BFD-9CA0-A8CB-30E9-8700E10809D4}"/>
              </a:ext>
            </a:extLst>
          </p:cNvPr>
          <p:cNvGraphicFramePr>
            <a:graphicFrameLocks noGrp="1"/>
          </p:cNvGraphicFramePr>
          <p:nvPr/>
        </p:nvGraphicFramePr>
        <p:xfrm>
          <a:off x="3723588" y="2130458"/>
          <a:ext cx="2130457" cy="1121789"/>
        </p:xfrm>
        <a:graphic>
          <a:graphicData uri="http://schemas.openxmlformats.org/drawingml/2006/table">
            <a:tbl>
              <a:tblPr/>
              <a:tblGrid>
                <a:gridCol w="2130457">
                  <a:extLst>
                    <a:ext uri="{9D8B030D-6E8A-4147-A177-3AD203B41FA5}">
                      <a16:colId xmlns:a16="http://schemas.microsoft.com/office/drawing/2014/main" val="227356724"/>
                    </a:ext>
                  </a:extLst>
                </a:gridCol>
              </a:tblGrid>
              <a:tr h="1121789">
                <a:tc>
                  <a:txBody>
                    <a:bodyPr/>
                    <a:lstStyle/>
                    <a:p>
                      <a:endParaRPr lang="en-IN" dirty="0"/>
                    </a:p>
                  </a:txBody>
                  <a:tcPr>
                    <a:lnL w="12700" cmpd="sng">
                      <a:solidFill>
                        <a:schemeClr val="bg2">
                          <a:lumMod val="25000"/>
                        </a:schemeClr>
                      </a:solidFill>
                      <a:prstDash val="sysDash"/>
                    </a:lnL>
                    <a:lnR w="12700" cmpd="sng">
                      <a:solidFill>
                        <a:schemeClr val="bg2">
                          <a:lumMod val="25000"/>
                        </a:schemeClr>
                      </a:solidFill>
                      <a:prstDash val="sysDash"/>
                    </a:lnR>
                    <a:lnT w="12700" cmpd="sng">
                      <a:solidFill>
                        <a:schemeClr val="bg2">
                          <a:lumMod val="25000"/>
                        </a:schemeClr>
                      </a:solidFill>
                      <a:prstDash val="sysDash"/>
                    </a:lnT>
                    <a:lnB w="12700" cmpd="sng">
                      <a:solidFill>
                        <a:schemeClr val="bg2">
                          <a:lumMod val="25000"/>
                        </a:schemeClr>
                      </a:solidFill>
                      <a:prstDash val="sysDash"/>
                    </a:lnB>
                  </a:tcPr>
                </a:tc>
                <a:extLst>
                  <a:ext uri="{0D108BD9-81ED-4DB2-BD59-A6C34878D82A}">
                    <a16:rowId xmlns:a16="http://schemas.microsoft.com/office/drawing/2014/main" val="4167597706"/>
                  </a:ext>
                </a:extLst>
              </a:tr>
            </a:tbl>
          </a:graphicData>
        </a:graphic>
      </p:graphicFrame>
      <p:graphicFrame>
        <p:nvGraphicFramePr>
          <p:cNvPr id="23" name="Table 22">
            <a:extLst>
              <a:ext uri="{FF2B5EF4-FFF2-40B4-BE49-F238E27FC236}">
                <a16:creationId xmlns:a16="http://schemas.microsoft.com/office/drawing/2014/main" id="{9E3D331A-234B-66A7-E89F-BF0DC8601DC1}"/>
              </a:ext>
            </a:extLst>
          </p:cNvPr>
          <p:cNvGraphicFramePr>
            <a:graphicFrameLocks noGrp="1"/>
          </p:cNvGraphicFramePr>
          <p:nvPr/>
        </p:nvGraphicFramePr>
        <p:xfrm>
          <a:off x="3723588" y="3704734"/>
          <a:ext cx="2149311" cy="1084082"/>
        </p:xfrm>
        <a:graphic>
          <a:graphicData uri="http://schemas.openxmlformats.org/drawingml/2006/table">
            <a:tbl>
              <a:tblPr/>
              <a:tblGrid>
                <a:gridCol w="2149311">
                  <a:extLst>
                    <a:ext uri="{9D8B030D-6E8A-4147-A177-3AD203B41FA5}">
                      <a16:colId xmlns:a16="http://schemas.microsoft.com/office/drawing/2014/main" val="3662177257"/>
                    </a:ext>
                  </a:extLst>
                </a:gridCol>
              </a:tblGrid>
              <a:tr h="1084082">
                <a:tc>
                  <a:txBody>
                    <a:bodyPr/>
                    <a:lstStyle/>
                    <a:p>
                      <a:endParaRPr lang="en-IN" dirty="0"/>
                    </a:p>
                  </a:txBody>
                  <a:tcPr>
                    <a:lnL w="12700" cmpd="sng">
                      <a:solidFill>
                        <a:schemeClr val="bg2">
                          <a:lumMod val="25000"/>
                        </a:schemeClr>
                      </a:solidFill>
                      <a:prstDash val="sysDash"/>
                    </a:lnL>
                    <a:lnR w="12700" cmpd="sng">
                      <a:solidFill>
                        <a:schemeClr val="bg2">
                          <a:lumMod val="25000"/>
                        </a:schemeClr>
                      </a:solidFill>
                      <a:prstDash val="sysDash"/>
                    </a:lnR>
                    <a:lnT w="12700" cmpd="sng">
                      <a:solidFill>
                        <a:schemeClr val="bg2">
                          <a:lumMod val="25000"/>
                        </a:schemeClr>
                      </a:solidFill>
                      <a:prstDash val="sysDash"/>
                    </a:lnT>
                    <a:lnB w="12700" cmpd="sng">
                      <a:solidFill>
                        <a:schemeClr val="bg2">
                          <a:lumMod val="25000"/>
                        </a:schemeClr>
                      </a:solidFill>
                      <a:prstDash val="sysDash"/>
                    </a:lnB>
                  </a:tcPr>
                </a:tc>
                <a:extLst>
                  <a:ext uri="{0D108BD9-81ED-4DB2-BD59-A6C34878D82A}">
                    <a16:rowId xmlns:a16="http://schemas.microsoft.com/office/drawing/2014/main" val="2898525110"/>
                  </a:ext>
                </a:extLst>
              </a:tr>
            </a:tbl>
          </a:graphicData>
        </a:graphic>
      </p:graphicFrame>
    </p:spTree>
    <p:extLst>
      <p:ext uri="{BB962C8B-B14F-4D97-AF65-F5344CB8AC3E}">
        <p14:creationId xmlns:p14="http://schemas.microsoft.com/office/powerpoint/2010/main" val="390603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AEA3A8-58AC-62A3-B0FA-F688B0B904E7}"/>
              </a:ext>
            </a:extLst>
          </p:cNvPr>
          <p:cNvSpPr>
            <a:spLocks noGrp="1"/>
          </p:cNvSpPr>
          <p:nvPr>
            <p:ph type="title"/>
          </p:nvPr>
        </p:nvSpPr>
        <p:spPr>
          <a:xfrm>
            <a:off x="-6320756" y="3917404"/>
            <a:ext cx="4664192" cy="323160"/>
          </a:xfrm>
        </p:spPr>
        <p:txBody>
          <a:bodyPr>
            <a:normAutofit fontScale="90000"/>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AEA3A8-58AC-62A3-B0FA-F688B0B904E7}"/>
              </a:ext>
            </a:extLst>
          </p:cNvPr>
          <p:cNvSpPr>
            <a:spLocks noGrp="1"/>
          </p:cNvSpPr>
          <p:nvPr>
            <p:ph type="title"/>
          </p:nvPr>
        </p:nvSpPr>
        <p:spPr>
          <a:xfrm>
            <a:off x="-6320756" y="3917404"/>
            <a:ext cx="4664192" cy="323160"/>
          </a:xfrm>
        </p:spPr>
        <p:txBody>
          <a:bodyPr>
            <a:normAutofit fontScale="90000"/>
          </a:bodyPr>
          <a:lstStyle/>
          <a:p>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971B9-7F2A-6A86-F932-7DC51E8382B5}"/>
              </a:ext>
            </a:extLst>
          </p:cNvPr>
          <p:cNvSpPr>
            <a:spLocks noGrp="1"/>
          </p:cNvSpPr>
          <p:nvPr>
            <p:ph type="ctrTitle"/>
          </p:nvPr>
        </p:nvSpPr>
        <p:spPr/>
        <p:txBody>
          <a:bodyPr/>
          <a:lstStyle/>
          <a:p>
            <a:r>
              <a:rPr lang="en-IN" b="1" dirty="0">
                <a:latin typeface="Arial Black" panose="020B0A04020102020204" pitchFamily="34" charset="0"/>
              </a:rPr>
              <a:t>56</a:t>
            </a:r>
          </a:p>
        </p:txBody>
      </p:sp>
      <p:sp>
        <p:nvSpPr>
          <p:cNvPr id="3" name="Subtitle 2">
            <a:extLst>
              <a:ext uri="{FF2B5EF4-FFF2-40B4-BE49-F238E27FC236}">
                <a16:creationId xmlns:a16="http://schemas.microsoft.com/office/drawing/2014/main" id="{113201AE-ECF1-A3A2-E458-0B98D6AD7098}"/>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373980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B1A404E9-D339-3A31-F24B-C2520C2ADE52}"/>
              </a:ext>
            </a:extLst>
          </p:cNvPr>
          <p:cNvPicPr/>
          <p:nvPr/>
        </p:nvPicPr>
        <p:blipFill>
          <a:blip r:embed="rId3" cstate="print"/>
          <a:stretch>
            <a:fillRect/>
          </a:stretch>
        </p:blipFill>
        <p:spPr>
          <a:xfrm>
            <a:off x="26895" y="30119"/>
            <a:ext cx="1488141" cy="1067008"/>
          </a:xfrm>
          <a:prstGeom prst="rect">
            <a:avLst/>
          </a:prstGeom>
        </p:spPr>
      </p:pic>
      <p:pic>
        <p:nvPicPr>
          <p:cNvPr id="9" name="object 2">
            <a:extLst>
              <a:ext uri="{FF2B5EF4-FFF2-40B4-BE49-F238E27FC236}">
                <a16:creationId xmlns:a16="http://schemas.microsoft.com/office/drawing/2014/main" id="{3818120A-F807-7BB1-7618-5EF3E80E3E4E}"/>
              </a:ext>
            </a:extLst>
          </p:cNvPr>
          <p:cNvPicPr/>
          <p:nvPr/>
        </p:nvPicPr>
        <p:blipFill>
          <a:blip r:embed="rId4" cstate="print"/>
          <a:stretch>
            <a:fillRect/>
          </a:stretch>
        </p:blipFill>
        <p:spPr>
          <a:xfrm>
            <a:off x="26895" y="6229878"/>
            <a:ext cx="628122" cy="628122"/>
          </a:xfrm>
          <a:prstGeom prst="rect">
            <a:avLst/>
          </a:prstGeom>
        </p:spPr>
      </p:pic>
      <p:sp>
        <p:nvSpPr>
          <p:cNvPr id="13" name="object 72">
            <a:extLst>
              <a:ext uri="{FF2B5EF4-FFF2-40B4-BE49-F238E27FC236}">
                <a16:creationId xmlns:a16="http://schemas.microsoft.com/office/drawing/2014/main" id="{C33136C4-5175-82EE-D061-8EAA3AA7174C}"/>
              </a:ext>
            </a:extLst>
          </p:cNvPr>
          <p:cNvSpPr/>
          <p:nvPr/>
        </p:nvSpPr>
        <p:spPr>
          <a:xfrm>
            <a:off x="4001209" y="89778"/>
            <a:ext cx="7808685" cy="500771"/>
          </a:xfrm>
          <a:custGeom>
            <a:avLst/>
            <a:gdLst/>
            <a:ahLst/>
            <a:cxnLst/>
            <a:rect l="l" t="t" r="r" b="b"/>
            <a:pathLst>
              <a:path w="9194800" h="483234">
                <a:moveTo>
                  <a:pt x="9194292" y="0"/>
                </a:moveTo>
                <a:lnTo>
                  <a:pt x="0" y="0"/>
                </a:lnTo>
                <a:lnTo>
                  <a:pt x="0" y="483108"/>
                </a:lnTo>
                <a:lnTo>
                  <a:pt x="9194292" y="483108"/>
                </a:lnTo>
                <a:lnTo>
                  <a:pt x="9194292" y="0"/>
                </a:lnTo>
                <a:close/>
              </a:path>
            </a:pathLst>
          </a:custGeom>
          <a:solidFill>
            <a:srgbClr val="92D050"/>
          </a:solidFill>
        </p:spPr>
        <p:txBody>
          <a:bodyPr wrap="square" lIns="0" tIns="0" rIns="0" bIns="0" rtlCol="0"/>
          <a:lstStyle/>
          <a:p>
            <a:endParaRPr/>
          </a:p>
        </p:txBody>
      </p:sp>
      <p:sp>
        <p:nvSpPr>
          <p:cNvPr id="15" name="object 74">
            <a:extLst>
              <a:ext uri="{FF2B5EF4-FFF2-40B4-BE49-F238E27FC236}">
                <a16:creationId xmlns:a16="http://schemas.microsoft.com/office/drawing/2014/main" id="{6E18E7DC-79DB-34BC-5819-51BCA1A7CCF8}"/>
              </a:ext>
            </a:extLst>
          </p:cNvPr>
          <p:cNvSpPr/>
          <p:nvPr/>
        </p:nvSpPr>
        <p:spPr>
          <a:xfrm>
            <a:off x="1647825" y="89778"/>
            <a:ext cx="2220595" cy="483234"/>
          </a:xfrm>
          <a:custGeom>
            <a:avLst/>
            <a:gdLst/>
            <a:ahLst/>
            <a:cxnLst/>
            <a:rect l="l" t="t" r="r" b="b"/>
            <a:pathLst>
              <a:path w="2220595" h="483234">
                <a:moveTo>
                  <a:pt x="2220468" y="0"/>
                </a:moveTo>
                <a:lnTo>
                  <a:pt x="0" y="0"/>
                </a:lnTo>
                <a:lnTo>
                  <a:pt x="0" y="483108"/>
                </a:lnTo>
                <a:lnTo>
                  <a:pt x="2220468" y="483108"/>
                </a:lnTo>
                <a:lnTo>
                  <a:pt x="2220468" y="0"/>
                </a:lnTo>
                <a:close/>
              </a:path>
            </a:pathLst>
          </a:custGeom>
          <a:solidFill>
            <a:schemeClr val="accent6">
              <a:lumMod val="75000"/>
            </a:schemeClr>
          </a:solidFill>
        </p:spPr>
        <p:txBody>
          <a:bodyPr wrap="square" lIns="0" tIns="0" rIns="0" bIns="0" rtlCol="0"/>
          <a:lstStyle/>
          <a:p>
            <a:r>
              <a:rPr lang="en-IN" sz="1800" spc="-10">
                <a:solidFill>
                  <a:srgbClr val="FFFFFF"/>
                </a:solidFill>
                <a:latin typeface="Calibri"/>
                <a:cs typeface="Calibri"/>
              </a:rPr>
              <a:t>   </a:t>
            </a:r>
          </a:p>
          <a:p>
            <a:endParaRPr/>
          </a:p>
        </p:txBody>
      </p:sp>
      <p:sp>
        <p:nvSpPr>
          <p:cNvPr id="16" name="TextBox 15">
            <a:extLst>
              <a:ext uri="{FF2B5EF4-FFF2-40B4-BE49-F238E27FC236}">
                <a16:creationId xmlns:a16="http://schemas.microsoft.com/office/drawing/2014/main" id="{FFF026AD-6DE2-D818-4431-924F7A74C211}"/>
              </a:ext>
            </a:extLst>
          </p:cNvPr>
          <p:cNvSpPr txBox="1"/>
          <p:nvPr/>
        </p:nvSpPr>
        <p:spPr>
          <a:xfrm>
            <a:off x="1704693" y="155497"/>
            <a:ext cx="2230121" cy="338554"/>
          </a:xfrm>
          <a:prstGeom prst="rect">
            <a:avLst/>
          </a:prstGeom>
          <a:noFill/>
        </p:spPr>
        <p:txBody>
          <a:bodyPr wrap="square" rtlCol="0">
            <a:spAutoFit/>
          </a:bodyPr>
          <a:lstStyle/>
          <a:p>
            <a:r>
              <a:rPr lang="en-IN" sz="1600" b="1"/>
              <a:t>PROPOSED SOLUTIONS</a:t>
            </a:r>
          </a:p>
        </p:txBody>
      </p:sp>
      <p:sp>
        <p:nvSpPr>
          <p:cNvPr id="17" name="TextBox 16">
            <a:extLst>
              <a:ext uri="{FF2B5EF4-FFF2-40B4-BE49-F238E27FC236}">
                <a16:creationId xmlns:a16="http://schemas.microsoft.com/office/drawing/2014/main" id="{DC88AB0D-285F-1E6F-76E1-AA8C10F76E02}"/>
              </a:ext>
            </a:extLst>
          </p:cNvPr>
          <p:cNvSpPr txBox="1"/>
          <p:nvPr/>
        </p:nvSpPr>
        <p:spPr>
          <a:xfrm>
            <a:off x="4067884" y="140108"/>
            <a:ext cx="7533566" cy="369332"/>
          </a:xfrm>
          <a:prstGeom prst="rect">
            <a:avLst/>
          </a:prstGeom>
          <a:noFill/>
        </p:spPr>
        <p:txBody>
          <a:bodyPr wrap="square" rtlCol="0">
            <a:spAutoFit/>
          </a:bodyPr>
          <a:lstStyle/>
          <a:p>
            <a:r>
              <a:rPr lang="en-US" sz="1800" b="1">
                <a:solidFill>
                  <a:srgbClr val="FFFFFF"/>
                </a:solidFill>
                <a:latin typeface="Calibri"/>
                <a:cs typeface="Calibri"/>
              </a:rPr>
              <a:t>Solution</a:t>
            </a:r>
            <a:r>
              <a:rPr lang="en-US" sz="1800" b="1" spc="-40">
                <a:solidFill>
                  <a:srgbClr val="FFFFFF"/>
                </a:solidFill>
                <a:latin typeface="Calibri"/>
                <a:cs typeface="Calibri"/>
              </a:rPr>
              <a:t> </a:t>
            </a:r>
            <a:r>
              <a:rPr lang="en-US" sz="1800" b="1" spc="-5">
                <a:solidFill>
                  <a:srgbClr val="FFFFFF"/>
                </a:solidFill>
                <a:latin typeface="Calibri"/>
                <a:cs typeface="Calibri"/>
              </a:rPr>
              <a:t>#1	                     </a:t>
            </a:r>
            <a:r>
              <a:rPr lang="en-US" sz="1800" spc="-10">
                <a:solidFill>
                  <a:srgbClr val="767070"/>
                </a:solidFill>
                <a:latin typeface="Calibri"/>
                <a:cs typeface="Calibri"/>
              </a:rPr>
              <a:t>Solution</a:t>
            </a:r>
            <a:r>
              <a:rPr lang="en-US" sz="1800" spc="25">
                <a:solidFill>
                  <a:srgbClr val="767070"/>
                </a:solidFill>
                <a:latin typeface="Calibri"/>
                <a:cs typeface="Calibri"/>
              </a:rPr>
              <a:t> </a:t>
            </a:r>
            <a:r>
              <a:rPr lang="en-US" sz="1800">
                <a:solidFill>
                  <a:srgbClr val="767070"/>
                </a:solidFill>
                <a:latin typeface="Calibri"/>
                <a:cs typeface="Calibri"/>
              </a:rPr>
              <a:t># 2</a:t>
            </a:r>
            <a:r>
              <a:rPr lang="en-US" sz="1800" spc="20">
                <a:solidFill>
                  <a:srgbClr val="767070"/>
                </a:solidFill>
                <a:latin typeface="Calibri"/>
                <a:cs typeface="Calibri"/>
              </a:rPr>
              <a:t> </a:t>
            </a:r>
            <a:r>
              <a:rPr lang="en-US" sz="1800">
                <a:solidFill>
                  <a:srgbClr val="767070"/>
                </a:solidFill>
                <a:latin typeface="Calibri"/>
                <a:cs typeface="Calibri"/>
              </a:rPr>
              <a:t>and</a:t>
            </a:r>
            <a:r>
              <a:rPr lang="en-US" sz="1800" spc="10">
                <a:solidFill>
                  <a:srgbClr val="767070"/>
                </a:solidFill>
                <a:latin typeface="Calibri"/>
                <a:cs typeface="Calibri"/>
              </a:rPr>
              <a:t> </a:t>
            </a:r>
            <a:r>
              <a:rPr lang="en-US" sz="1800">
                <a:solidFill>
                  <a:srgbClr val="767070"/>
                </a:solidFill>
                <a:latin typeface="Calibri"/>
                <a:cs typeface="Calibri"/>
              </a:rPr>
              <a:t>3	</a:t>
            </a:r>
            <a:r>
              <a:rPr lang="en-US" sz="1800" spc="-10">
                <a:solidFill>
                  <a:srgbClr val="767070"/>
                </a:solidFill>
                <a:latin typeface="Calibri"/>
                <a:cs typeface="Calibri"/>
              </a:rPr>
              <a:t>Solution</a:t>
            </a:r>
            <a:r>
              <a:rPr lang="en-US" sz="1800" spc="5">
                <a:solidFill>
                  <a:srgbClr val="767070"/>
                </a:solidFill>
                <a:latin typeface="Calibri"/>
                <a:cs typeface="Calibri"/>
              </a:rPr>
              <a:t> </a:t>
            </a:r>
            <a:r>
              <a:rPr lang="en-US" sz="1800">
                <a:solidFill>
                  <a:srgbClr val="767070"/>
                </a:solidFill>
                <a:latin typeface="Calibri"/>
                <a:cs typeface="Calibri"/>
              </a:rPr>
              <a:t>#</a:t>
            </a:r>
            <a:r>
              <a:rPr lang="en-US" sz="1800" spc="-20">
                <a:solidFill>
                  <a:srgbClr val="767070"/>
                </a:solidFill>
                <a:latin typeface="Calibri"/>
                <a:cs typeface="Calibri"/>
              </a:rPr>
              <a:t> </a:t>
            </a:r>
            <a:r>
              <a:rPr lang="en-US" sz="1800">
                <a:solidFill>
                  <a:srgbClr val="767070"/>
                </a:solidFill>
                <a:latin typeface="Calibri"/>
                <a:cs typeface="Calibri"/>
              </a:rPr>
              <a:t>4 and</a:t>
            </a:r>
            <a:r>
              <a:rPr lang="en-US" sz="1800" spc="-5">
                <a:solidFill>
                  <a:srgbClr val="767070"/>
                </a:solidFill>
                <a:latin typeface="Calibri"/>
                <a:cs typeface="Calibri"/>
              </a:rPr>
              <a:t> </a:t>
            </a:r>
            <a:r>
              <a:rPr lang="en-US" sz="1800">
                <a:solidFill>
                  <a:srgbClr val="767070"/>
                </a:solidFill>
                <a:latin typeface="Calibri"/>
                <a:cs typeface="Calibri"/>
              </a:rPr>
              <a:t>5</a:t>
            </a:r>
            <a:endParaRPr lang="en-IN"/>
          </a:p>
        </p:txBody>
      </p:sp>
      <p:sp>
        <p:nvSpPr>
          <p:cNvPr id="18" name="object 10">
            <a:extLst>
              <a:ext uri="{FF2B5EF4-FFF2-40B4-BE49-F238E27FC236}">
                <a16:creationId xmlns:a16="http://schemas.microsoft.com/office/drawing/2014/main" id="{73C8F4FD-5A81-BC99-B177-A3A2C666899A}"/>
              </a:ext>
            </a:extLst>
          </p:cNvPr>
          <p:cNvSpPr/>
          <p:nvPr/>
        </p:nvSpPr>
        <p:spPr>
          <a:xfrm>
            <a:off x="38011" y="4000116"/>
            <a:ext cx="2241550" cy="243840"/>
          </a:xfrm>
          <a:custGeom>
            <a:avLst/>
            <a:gdLst/>
            <a:ahLst/>
            <a:cxnLst/>
            <a:rect l="l" t="t" r="r" b="b"/>
            <a:pathLst>
              <a:path w="2108200" h="422275">
                <a:moveTo>
                  <a:pt x="0" y="422148"/>
                </a:moveTo>
                <a:lnTo>
                  <a:pt x="2107692" y="422148"/>
                </a:lnTo>
                <a:lnTo>
                  <a:pt x="2107692" y="0"/>
                </a:lnTo>
                <a:lnTo>
                  <a:pt x="0" y="0"/>
                </a:lnTo>
                <a:lnTo>
                  <a:pt x="0" y="422148"/>
                </a:lnTo>
                <a:close/>
              </a:path>
            </a:pathLst>
          </a:custGeom>
          <a:solidFill>
            <a:schemeClr val="accent6">
              <a:lumMod val="50000"/>
            </a:schemeClr>
          </a:solidFill>
          <a:ln w="9525">
            <a:solidFill>
              <a:srgbClr val="AB86BA"/>
            </a:solidFill>
          </a:ln>
        </p:spPr>
        <p:txBody>
          <a:bodyPr wrap="square" lIns="0" tIns="0" rIns="0" bIns="0" rtlCol="0"/>
          <a:lstStyle/>
          <a:p>
            <a:pPr algn="ctr"/>
            <a:r>
              <a:rPr lang="en-IN" sz="1200" b="1" dirty="0">
                <a:solidFill>
                  <a:schemeClr val="bg1"/>
                </a:solidFill>
                <a:latin typeface="Roboto" panose="02000000000000000000" pitchFamily="2" charset="0"/>
                <a:ea typeface="Roboto" panose="02000000000000000000" pitchFamily="2" charset="0"/>
              </a:rPr>
              <a:t>Facts</a:t>
            </a:r>
          </a:p>
        </p:txBody>
      </p:sp>
      <p:sp>
        <p:nvSpPr>
          <p:cNvPr id="19" name="object 24">
            <a:extLst>
              <a:ext uri="{FF2B5EF4-FFF2-40B4-BE49-F238E27FC236}">
                <a16:creationId xmlns:a16="http://schemas.microsoft.com/office/drawing/2014/main" id="{58867616-E6DB-3AA1-93DF-658F2B9D45C8}"/>
              </a:ext>
            </a:extLst>
          </p:cNvPr>
          <p:cNvSpPr/>
          <p:nvPr/>
        </p:nvSpPr>
        <p:spPr>
          <a:xfrm>
            <a:off x="2503626" y="3983117"/>
            <a:ext cx="3592374" cy="243840"/>
          </a:xfrm>
          <a:custGeom>
            <a:avLst/>
            <a:gdLst/>
            <a:ahLst/>
            <a:cxnLst/>
            <a:rect l="l" t="t" r="r" b="b"/>
            <a:pathLst>
              <a:path w="3831590" h="243839">
                <a:moveTo>
                  <a:pt x="3831336" y="0"/>
                </a:moveTo>
                <a:lnTo>
                  <a:pt x="0" y="0"/>
                </a:lnTo>
                <a:lnTo>
                  <a:pt x="0" y="243839"/>
                </a:lnTo>
                <a:lnTo>
                  <a:pt x="3831336" y="243839"/>
                </a:lnTo>
                <a:lnTo>
                  <a:pt x="3831336" y="0"/>
                </a:lnTo>
                <a:close/>
              </a:path>
            </a:pathLst>
          </a:custGeom>
          <a:solidFill>
            <a:schemeClr val="accent6">
              <a:lumMod val="50000"/>
            </a:schemeClr>
          </a:solidFill>
        </p:spPr>
        <p:txBody>
          <a:bodyPr wrap="square" lIns="0" tIns="0" rIns="0" bIns="0" rtlCol="0"/>
          <a:lstStyle/>
          <a:p>
            <a:pPr algn="ctr"/>
            <a:r>
              <a:rPr lang="en-IN" sz="1200" b="1" spc="-5" dirty="0">
                <a:solidFill>
                  <a:schemeClr val="bg1"/>
                </a:solidFill>
                <a:latin typeface="Calibri"/>
                <a:cs typeface="Calibri"/>
              </a:rPr>
              <a:t>Government</a:t>
            </a:r>
            <a:r>
              <a:rPr lang="en-IN" sz="1200" b="1" i="1" spc="-5">
                <a:solidFill>
                  <a:schemeClr val="bg1"/>
                </a:solidFill>
                <a:latin typeface="Calibri"/>
                <a:cs typeface="Calibri"/>
              </a:rPr>
              <a:t> </a:t>
            </a:r>
            <a:r>
              <a:rPr lang="en-IN" sz="1200" b="1" spc="-5" dirty="0">
                <a:solidFill>
                  <a:schemeClr val="bg1"/>
                </a:solidFill>
                <a:latin typeface="Calibri"/>
                <a:cs typeface="Calibri"/>
              </a:rPr>
              <a:t>Schemes</a:t>
            </a:r>
            <a:endParaRPr lang="en-IN" sz="1200">
              <a:solidFill>
                <a:schemeClr val="bg1"/>
              </a:solidFill>
              <a:latin typeface="Calibri"/>
              <a:cs typeface="Calibri"/>
            </a:endParaRPr>
          </a:p>
          <a:p>
            <a:pPr algn="ctr"/>
            <a:endParaRPr lang="en-IN"/>
          </a:p>
        </p:txBody>
      </p:sp>
      <p:graphicFrame>
        <p:nvGraphicFramePr>
          <p:cNvPr id="20" name="object 12">
            <a:extLst>
              <a:ext uri="{FF2B5EF4-FFF2-40B4-BE49-F238E27FC236}">
                <a16:creationId xmlns:a16="http://schemas.microsoft.com/office/drawing/2014/main" id="{B275ABC6-00DE-46D8-7B29-18958A427253}"/>
              </a:ext>
            </a:extLst>
          </p:cNvPr>
          <p:cNvGraphicFramePr>
            <a:graphicFrameLocks noGrp="1"/>
          </p:cNvGraphicFramePr>
          <p:nvPr>
            <p:extLst>
              <p:ext uri="{D42A27DB-BD31-4B8C-83A1-F6EECF244321}">
                <p14:modId xmlns:p14="http://schemas.microsoft.com/office/powerpoint/2010/main" val="4071232194"/>
              </p:ext>
            </p:extLst>
          </p:nvPr>
        </p:nvGraphicFramePr>
        <p:xfrm>
          <a:off x="53788" y="1156213"/>
          <a:ext cx="6042212" cy="2726190"/>
        </p:xfrm>
        <a:graphic>
          <a:graphicData uri="http://schemas.openxmlformats.org/drawingml/2006/table">
            <a:tbl>
              <a:tblPr firstRow="1" bandRow="1">
                <a:tableStyleId>{2D5ABB26-0587-4C30-8999-92F81FD0307C}</a:tableStyleId>
              </a:tblPr>
              <a:tblGrid>
                <a:gridCol w="2921969">
                  <a:extLst>
                    <a:ext uri="{9D8B030D-6E8A-4147-A177-3AD203B41FA5}">
                      <a16:colId xmlns:a16="http://schemas.microsoft.com/office/drawing/2014/main" val="20000"/>
                    </a:ext>
                  </a:extLst>
                </a:gridCol>
                <a:gridCol w="3094843">
                  <a:extLst>
                    <a:ext uri="{9D8B030D-6E8A-4147-A177-3AD203B41FA5}">
                      <a16:colId xmlns:a16="http://schemas.microsoft.com/office/drawing/2014/main" val="20001"/>
                    </a:ext>
                  </a:extLst>
                </a:gridCol>
                <a:gridCol w="25400">
                  <a:extLst>
                    <a:ext uri="{9D8B030D-6E8A-4147-A177-3AD203B41FA5}">
                      <a16:colId xmlns:a16="http://schemas.microsoft.com/office/drawing/2014/main" val="20002"/>
                    </a:ext>
                  </a:extLst>
                </a:gridCol>
              </a:tblGrid>
              <a:tr h="251755">
                <a:tc gridSpan="3">
                  <a:txBody>
                    <a:bodyPr/>
                    <a:lstStyle/>
                    <a:p>
                      <a:pPr algn="ctr">
                        <a:lnSpc>
                          <a:spcPct val="100000"/>
                        </a:lnSpc>
                        <a:spcBef>
                          <a:spcPts val="420"/>
                        </a:spcBef>
                      </a:pPr>
                      <a:r>
                        <a:rPr lang="en-IN" sz="1200" b="1" spc="-5">
                          <a:solidFill>
                            <a:srgbClr val="FFFFFF"/>
                          </a:solidFill>
                          <a:latin typeface="Roboto"/>
                          <a:cs typeface="Roboto"/>
                        </a:rPr>
                        <a:t>Potential opportunities in different sectors</a:t>
                      </a:r>
                      <a:endParaRPr sz="1200">
                        <a:latin typeface="Roboto"/>
                        <a:cs typeface="Roboto"/>
                      </a:endParaRPr>
                    </a:p>
                  </a:txBody>
                  <a:tcPr marL="0" marR="0" marT="53340" marB="0">
                    <a:lnL w="9525">
                      <a:solidFill>
                        <a:srgbClr val="AB86BA"/>
                      </a:solidFill>
                      <a:prstDash val="solid"/>
                    </a:lnL>
                    <a:lnR w="9525">
                      <a:solidFill>
                        <a:srgbClr val="AB86BA"/>
                      </a:solidFill>
                      <a:prstDash val="solid"/>
                    </a:lnR>
                    <a:solidFill>
                      <a:schemeClr val="accent6">
                        <a:lumMod val="50000"/>
                      </a:schemeClr>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93714">
                <a:tc rowSpan="2">
                  <a:txBody>
                    <a:bodyPr/>
                    <a:lstStyle/>
                    <a:p>
                      <a:pPr>
                        <a:lnSpc>
                          <a:spcPct val="100000"/>
                        </a:lnSpc>
                        <a:spcBef>
                          <a:spcPts val="30"/>
                        </a:spcBef>
                      </a:pPr>
                      <a:endParaRPr sz="1000">
                        <a:latin typeface="Times New Roman"/>
                        <a:cs typeface="Times New Roman"/>
                      </a:endParaRPr>
                    </a:p>
                  </a:txBody>
                  <a:tcPr marL="0" marR="0" marT="3810" marB="0">
                    <a:lnL w="9525">
                      <a:solidFill>
                        <a:srgbClr val="AB86BA"/>
                      </a:solidFill>
                      <a:prstDash val="solid"/>
                    </a:lnL>
                    <a:lnR w="6350">
                      <a:solidFill>
                        <a:srgbClr val="EC7C30"/>
                      </a:solidFill>
                      <a:prstDash val="solid"/>
                    </a:lnR>
                    <a:lnB w="6350">
                      <a:solidFill>
                        <a:srgbClr val="EC7C30"/>
                      </a:solidFill>
                      <a:prstDash val="solid"/>
                    </a:lnB>
                  </a:tcPr>
                </a:tc>
                <a:tc>
                  <a:txBody>
                    <a:bodyPr/>
                    <a:lstStyle/>
                    <a:p>
                      <a:pPr marR="3175">
                        <a:lnSpc>
                          <a:spcPct val="100000"/>
                        </a:lnSpc>
                      </a:pPr>
                      <a:endParaRPr sz="1100">
                        <a:latin typeface="Times New Roman"/>
                        <a:cs typeface="Times New Roman"/>
                      </a:endParaRPr>
                    </a:p>
                    <a:p>
                      <a:pPr algn="r">
                        <a:lnSpc>
                          <a:spcPts val="760"/>
                        </a:lnSpc>
                      </a:pPr>
                      <a:endParaRPr sz="1000">
                        <a:latin typeface="Roboto"/>
                        <a:cs typeface="Roboto"/>
                      </a:endParaRPr>
                    </a:p>
                  </a:txBody>
                  <a:tcPr marL="0" marR="0" marT="0" marB="0">
                    <a:lnL w="6350">
                      <a:solidFill>
                        <a:srgbClr val="EC7C30"/>
                      </a:solidFill>
                      <a:prstDash val="solid"/>
                    </a:lnL>
                    <a:lnR w="9525">
                      <a:solidFill>
                        <a:srgbClr val="AB86BA"/>
                      </a:solidFill>
                      <a:prstDash val="solid"/>
                    </a:lnR>
                  </a:tcPr>
                </a:tc>
                <a:tc>
                  <a:txBody>
                    <a:bodyPr/>
                    <a:lstStyle/>
                    <a:p>
                      <a:pPr marL="92075">
                        <a:lnSpc>
                          <a:spcPct val="100000"/>
                        </a:lnSpc>
                        <a:spcBef>
                          <a:spcPts val="305"/>
                        </a:spcBef>
                      </a:pPr>
                      <a:endParaRPr sz="1050">
                        <a:latin typeface="Roboto"/>
                        <a:cs typeface="Roboto"/>
                      </a:endParaRPr>
                    </a:p>
                  </a:txBody>
                  <a:tcPr marL="0" marR="0" marT="38735" marB="0">
                    <a:lnL w="9525">
                      <a:solidFill>
                        <a:srgbClr val="AB86BA"/>
                      </a:solidFill>
                      <a:prstDash val="solid"/>
                    </a:lnL>
                    <a:lnR w="19050">
                      <a:solidFill>
                        <a:srgbClr val="AB86BA"/>
                      </a:solidFill>
                      <a:prstDash val="solid"/>
                    </a:lnR>
                    <a:lnT w="9525">
                      <a:solidFill>
                        <a:srgbClr val="AB86BA"/>
                      </a:solidFill>
                      <a:prstDash val="solid"/>
                    </a:lnT>
                    <a:lnB w="9525">
                      <a:solidFill>
                        <a:srgbClr val="AB86BA"/>
                      </a:solidFill>
                      <a:prstDash val="solid"/>
                    </a:lnB>
                  </a:tcPr>
                </a:tc>
                <a:extLst>
                  <a:ext uri="{0D108BD9-81ED-4DB2-BD59-A6C34878D82A}">
                    <a16:rowId xmlns:a16="http://schemas.microsoft.com/office/drawing/2014/main" val="10001"/>
                  </a:ext>
                </a:extLst>
              </a:tr>
              <a:tr h="810824">
                <a:tc vMerge="1">
                  <a:txBody>
                    <a:bodyPr/>
                    <a:lstStyle/>
                    <a:p>
                      <a:endParaRPr/>
                    </a:p>
                  </a:txBody>
                  <a:tcPr marL="0" marR="0" marT="3810" marB="0">
                    <a:lnL w="9525">
                      <a:solidFill>
                        <a:srgbClr val="AB86BA"/>
                      </a:solidFill>
                      <a:prstDash val="solid"/>
                    </a:lnL>
                    <a:lnR w="6350">
                      <a:solidFill>
                        <a:srgbClr val="EC7C30"/>
                      </a:solidFill>
                      <a:prstDash val="solid"/>
                    </a:lnR>
                    <a:lnB w="6350">
                      <a:solidFill>
                        <a:srgbClr val="EC7C30"/>
                      </a:solidFill>
                      <a:prstDash val="solid"/>
                    </a:lnB>
                  </a:tcPr>
                </a:tc>
                <a:tc gridSpan="2">
                  <a:txBody>
                    <a:bodyPr/>
                    <a:lstStyle/>
                    <a:p>
                      <a:pPr marL="1044575" marR="227965" algn="ctr">
                        <a:lnSpc>
                          <a:spcPct val="100000"/>
                        </a:lnSpc>
                        <a:spcBef>
                          <a:spcPts val="340"/>
                        </a:spcBef>
                      </a:pPr>
                      <a:endParaRPr sz="1000">
                        <a:latin typeface="Roboto"/>
                        <a:cs typeface="Roboto"/>
                      </a:endParaRPr>
                    </a:p>
                  </a:txBody>
                  <a:tcPr marL="0" marR="0" marT="43180" marB="0">
                    <a:lnL w="6350">
                      <a:solidFill>
                        <a:srgbClr val="EC7C30"/>
                      </a:solidFill>
                      <a:prstDash val="solid"/>
                    </a:lnL>
                    <a:lnR w="9525">
                      <a:solidFill>
                        <a:srgbClr val="AB86BA"/>
                      </a:solidFill>
                      <a:prstDash val="solid"/>
                    </a:lnR>
                    <a:lnB w="6350">
                      <a:solidFill>
                        <a:srgbClr val="EC7C30"/>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r h="1134384">
                <a:tc>
                  <a:txBody>
                    <a:bodyPr/>
                    <a:lstStyle/>
                    <a:p>
                      <a:pPr marL="1093470" marR="130810" algn="ctr">
                        <a:lnSpc>
                          <a:spcPct val="100000"/>
                        </a:lnSpc>
                        <a:spcBef>
                          <a:spcPts val="470"/>
                        </a:spcBef>
                      </a:pPr>
                      <a:endParaRPr sz="1000">
                        <a:latin typeface="Roboto"/>
                        <a:cs typeface="Roboto"/>
                      </a:endParaRPr>
                    </a:p>
                  </a:txBody>
                  <a:tcPr marL="0" marR="0" marT="59690" marB="0">
                    <a:lnL w="9525">
                      <a:solidFill>
                        <a:srgbClr val="AB86BA"/>
                      </a:solidFill>
                      <a:prstDash val="solid"/>
                    </a:lnL>
                    <a:lnR w="6350">
                      <a:solidFill>
                        <a:srgbClr val="EC7C30"/>
                      </a:solidFill>
                      <a:prstDash val="solid"/>
                    </a:lnR>
                    <a:lnT w="6350">
                      <a:solidFill>
                        <a:srgbClr val="EC7C30"/>
                      </a:solidFill>
                      <a:prstDash val="solid"/>
                    </a:lnT>
                  </a:tcPr>
                </a:tc>
                <a:tc gridSpan="2">
                  <a:txBody>
                    <a:bodyPr/>
                    <a:lstStyle/>
                    <a:p>
                      <a:pPr marL="984885" marR="266700" algn="ctr">
                        <a:lnSpc>
                          <a:spcPct val="100000"/>
                        </a:lnSpc>
                        <a:spcBef>
                          <a:spcPts val="290"/>
                        </a:spcBef>
                      </a:pPr>
                      <a:endParaRPr sz="1000">
                        <a:latin typeface="Roboto"/>
                        <a:cs typeface="Roboto"/>
                      </a:endParaRPr>
                    </a:p>
                  </a:txBody>
                  <a:tcPr marL="0" marR="0" marT="36830" marB="0">
                    <a:lnL w="6350">
                      <a:solidFill>
                        <a:srgbClr val="EC7C30"/>
                      </a:solidFill>
                      <a:prstDash val="solid"/>
                    </a:lnL>
                    <a:lnR w="9525">
                      <a:solidFill>
                        <a:srgbClr val="AB86BA"/>
                      </a:solidFill>
                      <a:prstDash val="solid"/>
                    </a:lnR>
                    <a:lnT w="6350">
                      <a:solidFill>
                        <a:srgbClr val="EC7C30"/>
                      </a:solidFill>
                      <a:prstDash val="solid"/>
                    </a:lnT>
                  </a:tcPr>
                </a:tc>
                <a:tc hMerge="1">
                  <a:txBody>
                    <a:bodyPr/>
                    <a:lstStyle/>
                    <a:p>
                      <a:endParaRPr/>
                    </a:p>
                  </a:txBody>
                  <a:tcPr marL="0" marR="0" marT="0" marB="0"/>
                </a:tc>
                <a:extLst>
                  <a:ext uri="{0D108BD9-81ED-4DB2-BD59-A6C34878D82A}">
                    <a16:rowId xmlns:a16="http://schemas.microsoft.com/office/drawing/2014/main" val="10003"/>
                  </a:ext>
                </a:extLst>
              </a:tr>
              <a:tr h="235513">
                <a:tc gridSpan="3">
                  <a:txBody>
                    <a:bodyPr/>
                    <a:lstStyle/>
                    <a:p>
                      <a:pPr marL="497840">
                        <a:lnSpc>
                          <a:spcPct val="100000"/>
                        </a:lnSpc>
                        <a:spcBef>
                          <a:spcPts val="300"/>
                        </a:spcBef>
                      </a:pPr>
                      <a:r>
                        <a:rPr lang="en-IN" sz="1200">
                          <a:latin typeface="Roboto"/>
                          <a:cs typeface="Roboto"/>
                        </a:rPr>
                        <a:t>INCREASE IN DEMAND HAS LED TO MORE MICROFIN-INVESTMENT</a:t>
                      </a:r>
                      <a:endParaRPr sz="1200">
                        <a:latin typeface="Roboto"/>
                        <a:cs typeface="Roboto"/>
                      </a:endParaRPr>
                    </a:p>
                  </a:txBody>
                  <a:tcPr marL="0" marR="0" marT="38100" marB="0">
                    <a:lnL w="9525">
                      <a:solidFill>
                        <a:srgbClr val="AB86BA"/>
                      </a:solidFill>
                      <a:prstDash val="solid"/>
                    </a:lnL>
                    <a:lnR w="9525">
                      <a:solidFill>
                        <a:srgbClr val="AB86BA"/>
                      </a:solidFill>
                      <a:prstDash val="solid"/>
                    </a:lnR>
                    <a:lnB w="9525">
                      <a:solidFill>
                        <a:srgbClr val="AB86BA"/>
                      </a:solidFill>
                      <a:prstDash val="solid"/>
                    </a:lnB>
                    <a:solidFill>
                      <a:srgbClr val="F1F1F1"/>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bl>
          </a:graphicData>
        </a:graphic>
      </p:graphicFrame>
      <p:sp>
        <p:nvSpPr>
          <p:cNvPr id="40" name="TextBox 39">
            <a:extLst>
              <a:ext uri="{FF2B5EF4-FFF2-40B4-BE49-F238E27FC236}">
                <a16:creationId xmlns:a16="http://schemas.microsoft.com/office/drawing/2014/main" id="{278F9057-D379-C289-D4DE-803850C8D8C3}"/>
              </a:ext>
            </a:extLst>
          </p:cNvPr>
          <p:cNvSpPr txBox="1"/>
          <p:nvPr/>
        </p:nvSpPr>
        <p:spPr>
          <a:xfrm>
            <a:off x="3331062" y="1644226"/>
            <a:ext cx="2701390" cy="1200329"/>
          </a:xfrm>
          <a:prstGeom prst="rect">
            <a:avLst/>
          </a:prstGeom>
          <a:noFill/>
        </p:spPr>
        <p:txBody>
          <a:bodyPr wrap="square" rtlCol="0">
            <a:spAutoFit/>
          </a:bodyPr>
          <a:lstStyle/>
          <a:p>
            <a:pPr algn="just"/>
            <a:r>
              <a:rPr lang="en-US" sz="900">
                <a:latin typeface="Roboto" panose="02000000000000000000" pitchFamily="2" charset="0"/>
                <a:ea typeface="Roboto" panose="02000000000000000000" pitchFamily="2" charset="0"/>
                <a:cs typeface="Times New Roman" panose="02020603050405020304" pitchFamily="18" charset="0"/>
              </a:rPr>
              <a:t>Fintech players are helping, microfinance lenders to reduce their operational costs and reach a larger audience of borrowers without having to hire additional field officers. </a:t>
            </a:r>
          </a:p>
          <a:p>
            <a:pPr algn="just"/>
            <a:r>
              <a:rPr lang="en-US" sz="900">
                <a:latin typeface="Roboto" panose="02000000000000000000" pitchFamily="2" charset="0"/>
                <a:ea typeface="Roboto" panose="02000000000000000000" pitchFamily="2" charset="0"/>
                <a:cs typeface="Times New Roman" panose="02020603050405020304" pitchFamily="18" charset="0"/>
              </a:rPr>
              <a:t>Hence potential sector for Microfinance Investment</a:t>
            </a:r>
            <a:r>
              <a:rPr lang="en-US" sz="900">
                <a:latin typeface="Roboto" panose="02000000000000000000" pitchFamily="2" charset="0"/>
                <a:ea typeface="Roboto" panose="02000000000000000000" pitchFamily="2" charset="0"/>
                <a:cs typeface="Roboto"/>
              </a:rPr>
              <a:t>.</a:t>
            </a:r>
          </a:p>
          <a:p>
            <a:endParaRPr lang="en-IN"/>
          </a:p>
        </p:txBody>
      </p:sp>
      <p:sp>
        <p:nvSpPr>
          <p:cNvPr id="41" name="TextBox 40">
            <a:extLst>
              <a:ext uri="{FF2B5EF4-FFF2-40B4-BE49-F238E27FC236}">
                <a16:creationId xmlns:a16="http://schemas.microsoft.com/office/drawing/2014/main" id="{DC3D838E-2EF8-7711-F601-89E7B125D995}"/>
              </a:ext>
            </a:extLst>
          </p:cNvPr>
          <p:cNvSpPr txBox="1"/>
          <p:nvPr/>
        </p:nvSpPr>
        <p:spPr>
          <a:xfrm>
            <a:off x="3405752" y="2792763"/>
            <a:ext cx="2701390" cy="1200329"/>
          </a:xfrm>
          <a:prstGeom prst="rect">
            <a:avLst/>
          </a:prstGeom>
          <a:noFill/>
        </p:spPr>
        <p:txBody>
          <a:bodyPr wrap="square" rtlCol="0">
            <a:spAutoFit/>
          </a:bodyPr>
          <a:lstStyle/>
          <a:p>
            <a:pPr algn="just"/>
            <a:r>
              <a:rPr lang="en-US" sz="900">
                <a:latin typeface="Roboto" panose="02000000000000000000" pitchFamily="2" charset="0"/>
                <a:ea typeface="Roboto" panose="02000000000000000000" pitchFamily="2" charset="0"/>
                <a:cs typeface="Times New Roman" panose="02020603050405020304" pitchFamily="18" charset="0"/>
              </a:rPr>
              <a:t>There has been a significant decrease in the Unemployment rate.</a:t>
            </a:r>
          </a:p>
          <a:p>
            <a:pPr algn="just"/>
            <a:r>
              <a:rPr lang="en-US" sz="900">
                <a:latin typeface="Roboto" panose="02000000000000000000" pitchFamily="2" charset="0"/>
                <a:ea typeface="Roboto" panose="02000000000000000000" pitchFamily="2" charset="0"/>
                <a:cs typeface="Times New Roman" panose="02020603050405020304" pitchFamily="18" charset="0"/>
              </a:rPr>
              <a:t>The rural development ministry has sought additional funds of about Rs 25,000 crore for the MGNREGS, in a clear indication of a rise in demand for work.</a:t>
            </a:r>
          </a:p>
          <a:p>
            <a:endParaRPr lang="en-IN"/>
          </a:p>
        </p:txBody>
      </p:sp>
      <p:sp>
        <p:nvSpPr>
          <p:cNvPr id="42" name="TextBox 41">
            <a:extLst>
              <a:ext uri="{FF2B5EF4-FFF2-40B4-BE49-F238E27FC236}">
                <a16:creationId xmlns:a16="http://schemas.microsoft.com/office/drawing/2014/main" id="{91F46029-CE14-9201-7198-CE6E5208EA2C}"/>
              </a:ext>
            </a:extLst>
          </p:cNvPr>
          <p:cNvSpPr txBox="1"/>
          <p:nvPr/>
        </p:nvSpPr>
        <p:spPr>
          <a:xfrm>
            <a:off x="410320" y="2732431"/>
            <a:ext cx="2527178" cy="1200329"/>
          </a:xfrm>
          <a:prstGeom prst="rect">
            <a:avLst/>
          </a:prstGeom>
          <a:noFill/>
        </p:spPr>
        <p:txBody>
          <a:bodyPr wrap="square" rtlCol="0">
            <a:spAutoFit/>
          </a:bodyPr>
          <a:lstStyle/>
          <a:p>
            <a:pPr algn="just"/>
            <a:r>
              <a:rPr lang="en-US" sz="900">
                <a:latin typeface="Roboto" panose="02000000000000000000" pitchFamily="2" charset="0"/>
                <a:ea typeface="Roboto" panose="02000000000000000000" pitchFamily="2" charset="0"/>
                <a:cs typeface="Times New Roman" panose="02020603050405020304" pitchFamily="18" charset="0"/>
              </a:rPr>
              <a:t>As 65% of the population of India is situated in rural areas, emphasizing on rural education will help boost the overall economy. </a:t>
            </a:r>
          </a:p>
          <a:p>
            <a:pPr algn="just"/>
            <a:r>
              <a:rPr lang="en-US" sz="900">
                <a:latin typeface="Roboto" panose="02000000000000000000" pitchFamily="2" charset="0"/>
                <a:ea typeface="Roboto" panose="02000000000000000000" pitchFamily="2" charset="0"/>
                <a:cs typeface="Times New Roman" panose="02020603050405020304" pitchFamily="18" charset="0"/>
              </a:rPr>
              <a:t>An increased access to credit allows parents to do basic things, like pay fees for better schools, buy uniforms, school supplies.</a:t>
            </a:r>
          </a:p>
          <a:p>
            <a:endParaRPr lang="en-IN"/>
          </a:p>
        </p:txBody>
      </p:sp>
      <p:sp>
        <p:nvSpPr>
          <p:cNvPr id="43" name="TextBox 42">
            <a:extLst>
              <a:ext uri="{FF2B5EF4-FFF2-40B4-BE49-F238E27FC236}">
                <a16:creationId xmlns:a16="http://schemas.microsoft.com/office/drawing/2014/main" id="{E4F23CC6-07A3-A39B-BB76-D2175617639B}"/>
              </a:ext>
            </a:extLst>
          </p:cNvPr>
          <p:cNvSpPr txBox="1"/>
          <p:nvPr/>
        </p:nvSpPr>
        <p:spPr>
          <a:xfrm>
            <a:off x="440927" y="1638558"/>
            <a:ext cx="2514006" cy="1200329"/>
          </a:xfrm>
          <a:prstGeom prst="rect">
            <a:avLst/>
          </a:prstGeom>
          <a:noFill/>
        </p:spPr>
        <p:txBody>
          <a:bodyPr wrap="square" rtlCol="0">
            <a:spAutoFit/>
          </a:bodyPr>
          <a:lstStyle/>
          <a:p>
            <a:pPr algn="just"/>
            <a:r>
              <a:rPr lang="en-US" sz="900">
                <a:latin typeface="Roboto" panose="02000000000000000000" pitchFamily="2" charset="0"/>
                <a:ea typeface="Roboto" panose="02000000000000000000" pitchFamily="2" charset="0"/>
                <a:cs typeface="Times New Roman"/>
              </a:rPr>
              <a:t>Rural India has a severe shortage of human resources for health and startups are trying to solve this issue by leveraging technology. Significant urban–rural differences in HRH with urban areas having four times greater doctor density than rural areas.</a:t>
            </a:r>
          </a:p>
          <a:p>
            <a:endParaRPr lang="en-IN"/>
          </a:p>
        </p:txBody>
      </p:sp>
      <p:sp>
        <p:nvSpPr>
          <p:cNvPr id="44" name="TextBox 43">
            <a:extLst>
              <a:ext uri="{FF2B5EF4-FFF2-40B4-BE49-F238E27FC236}">
                <a16:creationId xmlns:a16="http://schemas.microsoft.com/office/drawing/2014/main" id="{1F612B3E-762F-DB0D-6BEF-AAB39F90A5E4}"/>
              </a:ext>
            </a:extLst>
          </p:cNvPr>
          <p:cNvSpPr txBox="1"/>
          <p:nvPr/>
        </p:nvSpPr>
        <p:spPr>
          <a:xfrm>
            <a:off x="817056" y="1402339"/>
            <a:ext cx="1532965" cy="276999"/>
          </a:xfrm>
          <a:prstGeom prst="rect">
            <a:avLst/>
          </a:prstGeom>
          <a:noFill/>
        </p:spPr>
        <p:txBody>
          <a:bodyPr wrap="square" rtlCol="0">
            <a:spAutoFit/>
          </a:bodyPr>
          <a:lstStyle/>
          <a:p>
            <a:r>
              <a:rPr lang="en-IN" sz="1200" b="1"/>
              <a:t>HEALTHCARE</a:t>
            </a:r>
          </a:p>
        </p:txBody>
      </p:sp>
      <p:sp>
        <p:nvSpPr>
          <p:cNvPr id="45" name="TextBox 44">
            <a:extLst>
              <a:ext uri="{FF2B5EF4-FFF2-40B4-BE49-F238E27FC236}">
                <a16:creationId xmlns:a16="http://schemas.microsoft.com/office/drawing/2014/main" id="{78BDB263-C12A-D36C-D5BB-3CA027C7FDCD}"/>
              </a:ext>
            </a:extLst>
          </p:cNvPr>
          <p:cNvSpPr txBox="1"/>
          <p:nvPr/>
        </p:nvSpPr>
        <p:spPr>
          <a:xfrm>
            <a:off x="3968932" y="1406467"/>
            <a:ext cx="760733" cy="276999"/>
          </a:xfrm>
          <a:prstGeom prst="rect">
            <a:avLst/>
          </a:prstGeom>
          <a:noFill/>
        </p:spPr>
        <p:txBody>
          <a:bodyPr wrap="square" rtlCol="0">
            <a:spAutoFit/>
          </a:bodyPr>
          <a:lstStyle/>
          <a:p>
            <a:r>
              <a:rPr lang="en-IN" sz="1200" b="1"/>
              <a:t>FINTECH</a:t>
            </a:r>
          </a:p>
        </p:txBody>
      </p:sp>
      <p:sp>
        <p:nvSpPr>
          <p:cNvPr id="46" name="TextBox 45">
            <a:extLst>
              <a:ext uri="{FF2B5EF4-FFF2-40B4-BE49-F238E27FC236}">
                <a16:creationId xmlns:a16="http://schemas.microsoft.com/office/drawing/2014/main" id="{CF98374B-1964-F577-F627-FD3E0C64B0DA}"/>
              </a:ext>
            </a:extLst>
          </p:cNvPr>
          <p:cNvSpPr txBox="1"/>
          <p:nvPr/>
        </p:nvSpPr>
        <p:spPr>
          <a:xfrm>
            <a:off x="817056" y="2528886"/>
            <a:ext cx="972036" cy="276999"/>
          </a:xfrm>
          <a:prstGeom prst="rect">
            <a:avLst/>
          </a:prstGeom>
          <a:noFill/>
        </p:spPr>
        <p:txBody>
          <a:bodyPr wrap="square" rtlCol="0">
            <a:spAutoFit/>
          </a:bodyPr>
          <a:lstStyle/>
          <a:p>
            <a:r>
              <a:rPr lang="en-IN" sz="1200" b="1"/>
              <a:t>EDUCATION</a:t>
            </a:r>
          </a:p>
        </p:txBody>
      </p:sp>
      <p:sp>
        <p:nvSpPr>
          <p:cNvPr id="47" name="TextBox 46">
            <a:extLst>
              <a:ext uri="{FF2B5EF4-FFF2-40B4-BE49-F238E27FC236}">
                <a16:creationId xmlns:a16="http://schemas.microsoft.com/office/drawing/2014/main" id="{1A607627-3109-6173-8AD6-59C1F567D358}"/>
              </a:ext>
            </a:extLst>
          </p:cNvPr>
          <p:cNvSpPr txBox="1"/>
          <p:nvPr/>
        </p:nvSpPr>
        <p:spPr>
          <a:xfrm>
            <a:off x="3555528" y="2528885"/>
            <a:ext cx="1856586" cy="276999"/>
          </a:xfrm>
          <a:prstGeom prst="rect">
            <a:avLst/>
          </a:prstGeom>
          <a:noFill/>
        </p:spPr>
        <p:txBody>
          <a:bodyPr wrap="square" rtlCol="0">
            <a:spAutoFit/>
          </a:bodyPr>
          <a:lstStyle/>
          <a:p>
            <a:r>
              <a:rPr lang="en-IN" sz="1200" b="1"/>
              <a:t>RURAL UNEMPLOYMENT</a:t>
            </a:r>
          </a:p>
        </p:txBody>
      </p:sp>
      <p:pic>
        <p:nvPicPr>
          <p:cNvPr id="1026" name="Picture 2" descr="191,134 Healthcare Logo Illustrations &amp; Clip Art - iStock">
            <a:extLst>
              <a:ext uri="{FF2B5EF4-FFF2-40B4-BE49-F238E27FC236}">
                <a16:creationId xmlns:a16="http://schemas.microsoft.com/office/drawing/2014/main" id="{D3E01616-8975-C8D0-1F4B-FE852003F5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299" y="1537844"/>
            <a:ext cx="333788" cy="4337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een medical health Logo PNG Vector (EPS) Free Download">
            <a:extLst>
              <a:ext uri="{FF2B5EF4-FFF2-40B4-BE49-F238E27FC236}">
                <a16:creationId xmlns:a16="http://schemas.microsoft.com/office/drawing/2014/main" id="{20511BF4-A196-9B25-7E6C-E3A7B7A27F5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455" t="20312" r="20539" b="18704"/>
          <a:stretch/>
        </p:blipFill>
        <p:spPr bwMode="auto">
          <a:xfrm>
            <a:off x="83717" y="2139834"/>
            <a:ext cx="352528" cy="2675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EDICI Global">
            <a:extLst>
              <a:ext uri="{FF2B5EF4-FFF2-40B4-BE49-F238E27FC236}">
                <a16:creationId xmlns:a16="http://schemas.microsoft.com/office/drawing/2014/main" id="{B776188C-46BD-78DF-2B20-947FBAC1F08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821" t="9169" r="19770" b="3484"/>
          <a:stretch/>
        </p:blipFill>
        <p:spPr bwMode="auto">
          <a:xfrm>
            <a:off x="3029491" y="1557518"/>
            <a:ext cx="374221" cy="4261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reen Fintech Stock Illustrations – 1,221 Green Fintech Stock  Illustrations, Vectors &amp; Clipart - Dreamstime">
            <a:extLst>
              <a:ext uri="{FF2B5EF4-FFF2-40B4-BE49-F238E27FC236}">
                <a16:creationId xmlns:a16="http://schemas.microsoft.com/office/drawing/2014/main" id="{67D23987-C220-26F0-12A9-55CCF3A1C1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4125" y="2102272"/>
            <a:ext cx="374222" cy="32799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ook abstract hand education logo Royalty Free Vector Image">
            <a:extLst>
              <a:ext uri="{FF2B5EF4-FFF2-40B4-BE49-F238E27FC236}">
                <a16:creationId xmlns:a16="http://schemas.microsoft.com/office/drawing/2014/main" id="{9E1BFC72-4BC9-8FE1-0B5C-49943670C40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62" r="-1" b="10449"/>
          <a:stretch/>
        </p:blipFill>
        <p:spPr bwMode="auto">
          <a:xfrm>
            <a:off x="98218" y="3250832"/>
            <a:ext cx="334844" cy="25021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Book education logo Royalty Free Vector Image - VectorStock">
            <a:extLst>
              <a:ext uri="{FF2B5EF4-FFF2-40B4-BE49-F238E27FC236}">
                <a16:creationId xmlns:a16="http://schemas.microsoft.com/office/drawing/2014/main" id="{6BDCA376-41CD-7976-3661-BFB3455B377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6099" t="13006" r="16592" b="24490"/>
          <a:stretch/>
        </p:blipFill>
        <p:spPr bwMode="auto">
          <a:xfrm>
            <a:off x="94381" y="2794853"/>
            <a:ext cx="333788" cy="28574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UNEMPLOYMENT Text Written on Green Grungy Round Stamp Stock Illustration -  Illustration of button, stamp: 219368436">
            <a:extLst>
              <a:ext uri="{FF2B5EF4-FFF2-40B4-BE49-F238E27FC236}">
                <a16:creationId xmlns:a16="http://schemas.microsoft.com/office/drawing/2014/main" id="{8E74B74D-06D3-4D4C-A644-564C648D7F1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6520" t="6718" r="7563" b="7167"/>
          <a:stretch/>
        </p:blipFill>
        <p:spPr bwMode="auto">
          <a:xfrm>
            <a:off x="3005386" y="3211020"/>
            <a:ext cx="332478" cy="31439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ymbol of unemployment rate: one person on four is holding a sign with the  inscription &quot;&quot;need a..., Stock Photo, Picture And Low Budget Royalty Free  Image. Pic. ESY-037100351 | agefotostock">
            <a:extLst>
              <a:ext uri="{FF2B5EF4-FFF2-40B4-BE49-F238E27FC236}">
                <a16:creationId xmlns:a16="http://schemas.microsoft.com/office/drawing/2014/main" id="{C65F6287-B636-8E78-4519-6E1DBDC8F61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4997" y="2824658"/>
            <a:ext cx="332478" cy="249038"/>
          </a:xfrm>
          <a:prstGeom prst="rect">
            <a:avLst/>
          </a:prstGeom>
          <a:noFill/>
          <a:extLst>
            <a:ext uri="{909E8E84-426E-40DD-AFC4-6F175D3DCCD1}">
              <a14:hiddenFill xmlns:a14="http://schemas.microsoft.com/office/drawing/2010/main">
                <a:solidFill>
                  <a:srgbClr val="FFFFFF"/>
                </a:solidFill>
              </a14:hiddenFill>
            </a:ext>
          </a:extLst>
        </p:spPr>
      </p:pic>
      <p:sp>
        <p:nvSpPr>
          <p:cNvPr id="49" name="object 10">
            <a:extLst>
              <a:ext uri="{FF2B5EF4-FFF2-40B4-BE49-F238E27FC236}">
                <a16:creationId xmlns:a16="http://schemas.microsoft.com/office/drawing/2014/main" id="{EBC823E0-3078-E708-3F23-047054CB35CC}"/>
              </a:ext>
            </a:extLst>
          </p:cNvPr>
          <p:cNvSpPr txBox="1"/>
          <p:nvPr/>
        </p:nvSpPr>
        <p:spPr>
          <a:xfrm>
            <a:off x="7328483" y="599112"/>
            <a:ext cx="1220470" cy="223520"/>
          </a:xfrm>
          <a:prstGeom prst="rect">
            <a:avLst/>
          </a:prstGeom>
        </p:spPr>
        <p:txBody>
          <a:bodyPr vert="horz" wrap="square" lIns="0" tIns="12065" rIns="0" bIns="0" rtlCol="0">
            <a:spAutoFit/>
          </a:bodyPr>
          <a:lstStyle/>
          <a:p>
            <a:pPr marL="12700">
              <a:lnSpc>
                <a:spcPct val="100000"/>
              </a:lnSpc>
              <a:spcBef>
                <a:spcPts val="95"/>
              </a:spcBef>
            </a:pPr>
            <a:r>
              <a:rPr sz="1300" b="1" spc="-5">
                <a:solidFill>
                  <a:srgbClr val="FFFFFF"/>
                </a:solidFill>
                <a:latin typeface="Calibri"/>
                <a:cs typeface="Calibri"/>
              </a:rPr>
              <a:t>MEDIA</a:t>
            </a:r>
            <a:r>
              <a:rPr sz="1300" b="1" spc="-25">
                <a:solidFill>
                  <a:srgbClr val="FFFFFF"/>
                </a:solidFill>
                <a:latin typeface="Calibri"/>
                <a:cs typeface="Calibri"/>
              </a:rPr>
              <a:t> </a:t>
            </a:r>
            <a:r>
              <a:rPr sz="1300" b="1" spc="-30">
                <a:solidFill>
                  <a:srgbClr val="FFFFFF"/>
                </a:solidFill>
                <a:latin typeface="Calibri"/>
                <a:cs typeface="Calibri"/>
              </a:rPr>
              <a:t>STRATEGY</a:t>
            </a:r>
            <a:endParaRPr sz="1300">
              <a:latin typeface="Calibri"/>
              <a:cs typeface="Calibri"/>
            </a:endParaRPr>
          </a:p>
        </p:txBody>
      </p:sp>
      <p:graphicFrame>
        <p:nvGraphicFramePr>
          <p:cNvPr id="1064" name="object 2">
            <a:extLst>
              <a:ext uri="{FF2B5EF4-FFF2-40B4-BE49-F238E27FC236}">
                <a16:creationId xmlns:a16="http://schemas.microsoft.com/office/drawing/2014/main" id="{FCF1A23D-0BD9-B153-D334-0C299463AC01}"/>
              </a:ext>
            </a:extLst>
          </p:cNvPr>
          <p:cNvGraphicFramePr>
            <a:graphicFrameLocks noGrp="1"/>
          </p:cNvGraphicFramePr>
          <p:nvPr>
            <p:extLst>
              <p:ext uri="{D42A27DB-BD31-4B8C-83A1-F6EECF244321}">
                <p14:modId xmlns:p14="http://schemas.microsoft.com/office/powerpoint/2010/main" val="3675330980"/>
              </p:ext>
            </p:extLst>
          </p:nvPr>
        </p:nvGraphicFramePr>
        <p:xfrm>
          <a:off x="6153364" y="693938"/>
          <a:ext cx="2951128" cy="2828524"/>
        </p:xfrm>
        <a:graphic>
          <a:graphicData uri="http://schemas.openxmlformats.org/drawingml/2006/table">
            <a:tbl>
              <a:tblPr firstRow="1" bandRow="1">
                <a:tableStyleId>{2D5ABB26-0587-4C30-8999-92F81FD0307C}</a:tableStyleId>
              </a:tblPr>
              <a:tblGrid>
                <a:gridCol w="602639">
                  <a:extLst>
                    <a:ext uri="{9D8B030D-6E8A-4147-A177-3AD203B41FA5}">
                      <a16:colId xmlns:a16="http://schemas.microsoft.com/office/drawing/2014/main" val="20000"/>
                    </a:ext>
                  </a:extLst>
                </a:gridCol>
                <a:gridCol w="1643072">
                  <a:extLst>
                    <a:ext uri="{9D8B030D-6E8A-4147-A177-3AD203B41FA5}">
                      <a16:colId xmlns:a16="http://schemas.microsoft.com/office/drawing/2014/main" val="20001"/>
                    </a:ext>
                  </a:extLst>
                </a:gridCol>
                <a:gridCol w="705417">
                  <a:extLst>
                    <a:ext uri="{9D8B030D-6E8A-4147-A177-3AD203B41FA5}">
                      <a16:colId xmlns:a16="http://schemas.microsoft.com/office/drawing/2014/main" val="20002"/>
                    </a:ext>
                  </a:extLst>
                </a:gridCol>
              </a:tblGrid>
              <a:tr h="437529">
                <a:tc>
                  <a:txBody>
                    <a:bodyPr/>
                    <a:lstStyle/>
                    <a:p>
                      <a:pPr marL="394970">
                        <a:lnSpc>
                          <a:spcPct val="100000"/>
                        </a:lnSpc>
                        <a:spcBef>
                          <a:spcPts val="380"/>
                        </a:spcBef>
                      </a:pPr>
                      <a:endParaRPr sz="1200">
                        <a:solidFill>
                          <a:schemeClr val="accent6">
                            <a:lumMod val="50000"/>
                          </a:schemeClr>
                        </a:solidFill>
                        <a:latin typeface="Roboto"/>
                        <a:cs typeface="Roboto"/>
                      </a:endParaRPr>
                    </a:p>
                  </a:txBody>
                  <a:tcPr marL="0" marR="0" marT="48260" marB="0">
                    <a:lnL w="19050">
                      <a:solidFill>
                        <a:srgbClr val="B1431F"/>
                      </a:solidFill>
                      <a:prstDash val="solid"/>
                    </a:lnL>
                    <a:lnR w="19050">
                      <a:solidFill>
                        <a:srgbClr val="F18935"/>
                      </a:solidFill>
                      <a:prstDash val="solid"/>
                    </a:lnR>
                    <a:lnT w="19050">
                      <a:solidFill>
                        <a:srgbClr val="B1431F"/>
                      </a:solidFill>
                      <a:prstDash val="solid"/>
                    </a:lnT>
                  </a:tcPr>
                </a:tc>
                <a:tc rowSpan="2" gridSpan="2">
                  <a:txBody>
                    <a:bodyPr/>
                    <a:lstStyle/>
                    <a:p>
                      <a:pPr marL="996315">
                        <a:lnSpc>
                          <a:spcPct val="100000"/>
                        </a:lnSpc>
                        <a:spcBef>
                          <a:spcPts val="345"/>
                        </a:spcBef>
                      </a:pPr>
                      <a:endParaRPr sz="1200">
                        <a:solidFill>
                          <a:schemeClr val="accent6">
                            <a:lumMod val="50000"/>
                          </a:schemeClr>
                        </a:solidFill>
                        <a:latin typeface="Roboto"/>
                        <a:cs typeface="Roboto"/>
                      </a:endParaRPr>
                    </a:p>
                  </a:txBody>
                  <a:tcPr marL="0" marR="0" marT="43815" marB="0">
                    <a:lnL w="19050" cap="flat" cmpd="sng" algn="ctr">
                      <a:solidFill>
                        <a:srgbClr val="F18935"/>
                      </a:solidFill>
                      <a:prstDash val="solid"/>
                      <a:round/>
                      <a:headEnd type="none" w="med" len="med"/>
                      <a:tailEnd type="none" w="med" len="med"/>
                    </a:lnL>
                    <a:lnR w="19050">
                      <a:solidFill>
                        <a:srgbClr val="B1431F"/>
                      </a:solidFill>
                      <a:prstDash val="solid"/>
                    </a:lnR>
                    <a:lnT w="19050">
                      <a:solidFill>
                        <a:srgbClr val="B1431F"/>
                      </a:solidFill>
                      <a:prstDash val="solid"/>
                    </a:lnT>
                    <a:lnB w="12700" cap="flat" cmpd="sng" algn="ctr">
                      <a:solidFill>
                        <a:srgbClr val="F18935"/>
                      </a:solidFill>
                      <a:prstDash val="solid"/>
                      <a:round/>
                      <a:headEnd type="none" w="med" len="med"/>
                      <a:tailEnd type="none" w="med" len="med"/>
                    </a:lnB>
                  </a:tcPr>
                </a:tc>
                <a:tc rowSpan="2" hMerge="1">
                  <a:txBody>
                    <a:bodyPr/>
                    <a:lstStyle/>
                    <a:p>
                      <a:endParaRPr/>
                    </a:p>
                  </a:txBody>
                  <a:tcPr marL="0" marR="0" marT="0" marB="0"/>
                </a:tc>
                <a:extLst>
                  <a:ext uri="{0D108BD9-81ED-4DB2-BD59-A6C34878D82A}">
                    <a16:rowId xmlns:a16="http://schemas.microsoft.com/office/drawing/2014/main" val="10000"/>
                  </a:ext>
                </a:extLst>
              </a:tr>
              <a:tr h="193195">
                <a:tc>
                  <a:txBody>
                    <a:bodyPr/>
                    <a:lstStyle/>
                    <a:p>
                      <a:pPr marL="4445" algn="ctr">
                        <a:lnSpc>
                          <a:spcPct val="100000"/>
                        </a:lnSpc>
                        <a:spcBef>
                          <a:spcPts val="25"/>
                        </a:spcBef>
                      </a:pPr>
                      <a:endParaRPr sz="1200">
                        <a:solidFill>
                          <a:schemeClr val="accent6">
                            <a:lumMod val="50000"/>
                          </a:schemeClr>
                        </a:solidFill>
                        <a:latin typeface="Roboto"/>
                        <a:cs typeface="Roboto"/>
                      </a:endParaRPr>
                    </a:p>
                  </a:txBody>
                  <a:tcPr marL="0" marR="0" marT="3175" marB="0">
                    <a:lnL w="19050">
                      <a:solidFill>
                        <a:srgbClr val="B1431F"/>
                      </a:solidFill>
                      <a:prstDash val="solid"/>
                    </a:lnL>
                    <a:lnR w="19050">
                      <a:solidFill>
                        <a:srgbClr val="F18935"/>
                      </a:solidFill>
                      <a:prstDash val="solid"/>
                    </a:lnR>
                  </a:tcPr>
                </a:tc>
                <a:tc gridSpan="2" vMerge="1">
                  <a:txBody>
                    <a:bodyPr/>
                    <a:lstStyle/>
                    <a:p>
                      <a:pPr marL="996315">
                        <a:lnSpc>
                          <a:spcPct val="100000"/>
                        </a:lnSpc>
                        <a:spcBef>
                          <a:spcPts val="345"/>
                        </a:spcBef>
                      </a:pPr>
                      <a:endParaRPr sz="1200">
                        <a:latin typeface="Roboto"/>
                        <a:cs typeface="Roboto"/>
                      </a:endParaRPr>
                    </a:p>
                  </a:txBody>
                  <a:tcPr marL="0" marR="0" marT="43815" marB="0">
                    <a:lnL w="19050" cap="flat" cmpd="sng" algn="ctr">
                      <a:solidFill>
                        <a:srgbClr val="F18935"/>
                      </a:solidFill>
                      <a:prstDash val="solid"/>
                      <a:round/>
                      <a:headEnd type="none" w="med" len="med"/>
                      <a:tailEnd type="none" w="med" len="med"/>
                    </a:lnL>
                    <a:lnR w="19050" cap="flat" cmpd="sng" algn="ctr">
                      <a:solidFill>
                        <a:srgbClr val="B1431F"/>
                      </a:solidFill>
                      <a:prstDash val="solid"/>
                      <a:round/>
                      <a:headEnd type="none" w="med" len="med"/>
                      <a:tailEnd type="none" w="med" len="med"/>
                    </a:lnR>
                    <a:lnT w="12700" cap="flat" cmpd="sng" algn="ctr">
                      <a:solidFill>
                        <a:srgbClr val="F18935"/>
                      </a:solidFill>
                      <a:prstDash val="solid"/>
                      <a:round/>
                      <a:headEnd type="none" w="med" len="med"/>
                      <a:tailEnd type="none" w="med" len="med"/>
                    </a:lnT>
                    <a:lnB w="12700" cap="flat" cmpd="sng" algn="ctr">
                      <a:solidFill>
                        <a:srgbClr val="F18935"/>
                      </a:solidFill>
                      <a:prstDash val="solid"/>
                      <a:round/>
                      <a:headEnd type="none" w="med" len="med"/>
                      <a:tailEnd type="none" w="med" len="med"/>
                    </a:lnB>
                  </a:tcPr>
                </a:tc>
                <a:tc hMerge="1" vMerge="1">
                  <a:txBody>
                    <a:bodyPr/>
                    <a:lstStyle/>
                    <a:p>
                      <a:endParaRPr lang="en-IN"/>
                    </a:p>
                  </a:txBody>
                  <a:tcPr/>
                </a:tc>
                <a:extLst>
                  <a:ext uri="{0D108BD9-81ED-4DB2-BD59-A6C34878D82A}">
                    <a16:rowId xmlns:a16="http://schemas.microsoft.com/office/drawing/2014/main" val="10001"/>
                  </a:ext>
                </a:extLst>
              </a:tr>
              <a:tr h="894943">
                <a:tc>
                  <a:txBody>
                    <a:bodyPr/>
                    <a:lstStyle/>
                    <a:p>
                      <a:endParaRPr>
                        <a:solidFill>
                          <a:schemeClr val="accent6">
                            <a:lumMod val="50000"/>
                          </a:schemeClr>
                        </a:solidFill>
                      </a:endParaRPr>
                    </a:p>
                  </a:txBody>
                  <a:tcPr marL="0" marR="0" marT="3175" marB="0">
                    <a:lnL w="19050">
                      <a:solidFill>
                        <a:srgbClr val="B1431F"/>
                      </a:solidFill>
                      <a:prstDash val="solid"/>
                    </a:lnL>
                    <a:lnR w="19050">
                      <a:solidFill>
                        <a:srgbClr val="F18935"/>
                      </a:solidFill>
                      <a:prstDash val="solid"/>
                    </a:lnR>
                  </a:tcPr>
                </a:tc>
                <a:tc rowSpan="2">
                  <a:txBody>
                    <a:bodyPr/>
                    <a:lstStyle/>
                    <a:p>
                      <a:pPr>
                        <a:lnSpc>
                          <a:spcPct val="100000"/>
                        </a:lnSpc>
                      </a:pPr>
                      <a:endParaRPr sz="1200">
                        <a:solidFill>
                          <a:schemeClr val="accent6">
                            <a:lumMod val="50000"/>
                          </a:schemeClr>
                        </a:solidFill>
                        <a:latin typeface="Times New Roman"/>
                        <a:cs typeface="Times New Roman"/>
                      </a:endParaRPr>
                    </a:p>
                  </a:txBody>
                  <a:tcPr marL="0" marR="0" marT="0" marB="0">
                    <a:lnL w="19050" cap="flat" cmpd="sng" algn="ctr">
                      <a:solidFill>
                        <a:srgbClr val="F18935"/>
                      </a:solidFill>
                      <a:prstDash val="solid"/>
                      <a:round/>
                      <a:headEnd type="none" w="med" len="med"/>
                      <a:tailEnd type="none" w="med" len="med"/>
                    </a:lnL>
                    <a:lnR w="28575" cap="flat" cmpd="sng" algn="ctr">
                      <a:solidFill>
                        <a:srgbClr val="F18935"/>
                      </a:solidFill>
                      <a:prstDash val="solid"/>
                      <a:round/>
                      <a:headEnd type="none" w="med" len="med"/>
                      <a:tailEnd type="none" w="med" len="med"/>
                    </a:lnR>
                    <a:lnT w="12700" cap="flat" cmpd="sng" algn="ctr">
                      <a:solidFill>
                        <a:srgbClr val="F18935"/>
                      </a:solidFill>
                      <a:prstDash val="solid"/>
                      <a:round/>
                      <a:headEnd type="none" w="med" len="med"/>
                      <a:tailEnd type="none" w="med" len="med"/>
                    </a:lnT>
                    <a:lnB w="19050">
                      <a:solidFill>
                        <a:srgbClr val="B1431F"/>
                      </a:solidFill>
                      <a:prstDash val="solid"/>
                    </a:lnB>
                  </a:tcPr>
                </a:tc>
                <a:tc>
                  <a:txBody>
                    <a:bodyPr/>
                    <a:lstStyle/>
                    <a:p>
                      <a:pPr>
                        <a:lnSpc>
                          <a:spcPct val="100000"/>
                        </a:lnSpc>
                        <a:spcBef>
                          <a:spcPts val="25"/>
                        </a:spcBef>
                      </a:pPr>
                      <a:endParaRPr sz="1250">
                        <a:solidFill>
                          <a:schemeClr val="accent6">
                            <a:lumMod val="50000"/>
                          </a:schemeClr>
                        </a:solidFill>
                        <a:latin typeface="Times New Roman"/>
                        <a:cs typeface="Times New Roman"/>
                      </a:endParaRPr>
                    </a:p>
                  </a:txBody>
                  <a:tcPr marL="0" marR="0" marT="3175" marB="0">
                    <a:lnL w="28575" cap="flat" cmpd="sng" algn="ctr">
                      <a:solidFill>
                        <a:srgbClr val="F18935"/>
                      </a:solidFill>
                      <a:prstDash val="solid"/>
                      <a:round/>
                      <a:headEnd type="none" w="med" len="med"/>
                      <a:tailEnd type="none" w="med" len="med"/>
                    </a:lnL>
                    <a:lnR w="19050">
                      <a:solidFill>
                        <a:srgbClr val="B1431F"/>
                      </a:solidFill>
                      <a:prstDash val="solid"/>
                    </a:lnR>
                    <a:lnT w="12700">
                      <a:solidFill>
                        <a:srgbClr val="F18935"/>
                      </a:solidFill>
                      <a:prstDash val="solid"/>
                    </a:lnT>
                  </a:tcPr>
                </a:tc>
                <a:extLst>
                  <a:ext uri="{0D108BD9-81ED-4DB2-BD59-A6C34878D82A}">
                    <a16:rowId xmlns:a16="http://schemas.microsoft.com/office/drawing/2014/main" val="10002"/>
                  </a:ext>
                </a:extLst>
              </a:tr>
              <a:tr h="1302857">
                <a:tc>
                  <a:txBody>
                    <a:bodyPr/>
                    <a:lstStyle/>
                    <a:p>
                      <a:pPr marR="20955" algn="ctr">
                        <a:lnSpc>
                          <a:spcPts val="1390"/>
                        </a:lnSpc>
                      </a:pPr>
                      <a:endParaRPr sz="1200">
                        <a:solidFill>
                          <a:schemeClr val="accent6">
                            <a:lumMod val="50000"/>
                          </a:schemeClr>
                        </a:solidFill>
                        <a:latin typeface="Roboto"/>
                        <a:cs typeface="Roboto"/>
                      </a:endParaRPr>
                    </a:p>
                  </a:txBody>
                  <a:tcPr marL="0" marR="0" marT="0" marB="0">
                    <a:lnL w="19050">
                      <a:solidFill>
                        <a:srgbClr val="B1431F"/>
                      </a:solidFill>
                      <a:prstDash val="solid"/>
                    </a:lnL>
                    <a:lnR w="19050">
                      <a:solidFill>
                        <a:srgbClr val="F18935"/>
                      </a:solidFill>
                      <a:prstDash val="solid"/>
                    </a:lnR>
                    <a:lnB w="19050">
                      <a:solidFill>
                        <a:srgbClr val="B1431F"/>
                      </a:solidFill>
                      <a:prstDash val="solid"/>
                    </a:lnB>
                  </a:tcPr>
                </a:tc>
                <a:tc vMerge="1">
                  <a:txBody>
                    <a:bodyPr/>
                    <a:lstStyle/>
                    <a:p>
                      <a:endParaRPr/>
                    </a:p>
                  </a:txBody>
                  <a:tcPr marL="0" marR="0" marT="0" marB="0">
                    <a:lnL w="19050">
                      <a:solidFill>
                        <a:srgbClr val="F18935"/>
                      </a:solidFill>
                      <a:prstDash val="solid"/>
                    </a:lnL>
                    <a:lnR w="28575">
                      <a:solidFill>
                        <a:srgbClr val="F18935"/>
                      </a:solidFill>
                      <a:prstDash val="solid"/>
                    </a:lnR>
                    <a:lnT w="12700">
                      <a:solidFill>
                        <a:srgbClr val="F18935"/>
                      </a:solidFill>
                      <a:prstDash val="solid"/>
                    </a:lnT>
                    <a:lnB w="19050">
                      <a:solidFill>
                        <a:srgbClr val="B1431F"/>
                      </a:solidFill>
                      <a:prstDash val="solid"/>
                    </a:lnB>
                  </a:tcPr>
                </a:tc>
                <a:tc>
                  <a:txBody>
                    <a:bodyPr/>
                    <a:lstStyle/>
                    <a:p>
                      <a:pPr>
                        <a:lnSpc>
                          <a:spcPct val="100000"/>
                        </a:lnSpc>
                        <a:spcBef>
                          <a:spcPts val="10"/>
                        </a:spcBef>
                      </a:pPr>
                      <a:endParaRPr sz="1500">
                        <a:solidFill>
                          <a:schemeClr val="accent6">
                            <a:lumMod val="50000"/>
                          </a:schemeClr>
                        </a:solidFill>
                        <a:latin typeface="Times New Roman"/>
                        <a:cs typeface="Times New Roman"/>
                      </a:endParaRPr>
                    </a:p>
                  </a:txBody>
                  <a:tcPr marL="0" marR="0" marT="1270" marB="0">
                    <a:lnL w="28575">
                      <a:solidFill>
                        <a:srgbClr val="F18935"/>
                      </a:solidFill>
                      <a:prstDash val="solid"/>
                    </a:lnL>
                    <a:lnR w="19050">
                      <a:solidFill>
                        <a:srgbClr val="B1431F"/>
                      </a:solidFill>
                      <a:prstDash val="solid"/>
                    </a:lnR>
                    <a:lnB w="19050">
                      <a:solidFill>
                        <a:srgbClr val="B1431F"/>
                      </a:solidFill>
                      <a:prstDash val="solid"/>
                    </a:lnB>
                  </a:tcPr>
                </a:tc>
                <a:extLst>
                  <a:ext uri="{0D108BD9-81ED-4DB2-BD59-A6C34878D82A}">
                    <a16:rowId xmlns:a16="http://schemas.microsoft.com/office/drawing/2014/main" val="10003"/>
                  </a:ext>
                </a:extLst>
              </a:tr>
            </a:tbl>
          </a:graphicData>
        </a:graphic>
      </p:graphicFrame>
      <p:graphicFrame>
        <p:nvGraphicFramePr>
          <p:cNvPr id="1065" name="object 2">
            <a:extLst>
              <a:ext uri="{FF2B5EF4-FFF2-40B4-BE49-F238E27FC236}">
                <a16:creationId xmlns:a16="http://schemas.microsoft.com/office/drawing/2014/main" id="{FB18E38C-2A2D-C8E7-FCE6-EED921D713BB}"/>
              </a:ext>
            </a:extLst>
          </p:cNvPr>
          <p:cNvGraphicFramePr>
            <a:graphicFrameLocks noGrp="1"/>
          </p:cNvGraphicFramePr>
          <p:nvPr>
            <p:extLst>
              <p:ext uri="{D42A27DB-BD31-4B8C-83A1-F6EECF244321}">
                <p14:modId xmlns:p14="http://schemas.microsoft.com/office/powerpoint/2010/main" val="3834413077"/>
              </p:ext>
            </p:extLst>
          </p:nvPr>
        </p:nvGraphicFramePr>
        <p:xfrm>
          <a:off x="9170922" y="693938"/>
          <a:ext cx="2935856" cy="2810859"/>
        </p:xfrm>
        <a:graphic>
          <a:graphicData uri="http://schemas.openxmlformats.org/drawingml/2006/table">
            <a:tbl>
              <a:tblPr firstRow="1" bandRow="1">
                <a:tableStyleId>{2D5ABB26-0587-4C30-8999-92F81FD0307C}</a:tableStyleId>
              </a:tblPr>
              <a:tblGrid>
                <a:gridCol w="671109">
                  <a:extLst>
                    <a:ext uri="{9D8B030D-6E8A-4147-A177-3AD203B41FA5}">
                      <a16:colId xmlns:a16="http://schemas.microsoft.com/office/drawing/2014/main" val="20000"/>
                    </a:ext>
                  </a:extLst>
                </a:gridCol>
                <a:gridCol w="1489754">
                  <a:extLst>
                    <a:ext uri="{9D8B030D-6E8A-4147-A177-3AD203B41FA5}">
                      <a16:colId xmlns:a16="http://schemas.microsoft.com/office/drawing/2014/main" val="20001"/>
                    </a:ext>
                  </a:extLst>
                </a:gridCol>
                <a:gridCol w="774993">
                  <a:extLst>
                    <a:ext uri="{9D8B030D-6E8A-4147-A177-3AD203B41FA5}">
                      <a16:colId xmlns:a16="http://schemas.microsoft.com/office/drawing/2014/main" val="20002"/>
                    </a:ext>
                  </a:extLst>
                </a:gridCol>
              </a:tblGrid>
              <a:tr h="434239">
                <a:tc>
                  <a:txBody>
                    <a:bodyPr/>
                    <a:lstStyle/>
                    <a:p>
                      <a:pPr marL="394970">
                        <a:lnSpc>
                          <a:spcPct val="100000"/>
                        </a:lnSpc>
                        <a:spcBef>
                          <a:spcPts val="380"/>
                        </a:spcBef>
                      </a:pPr>
                      <a:endParaRPr sz="1200">
                        <a:latin typeface="Roboto"/>
                        <a:cs typeface="Roboto"/>
                      </a:endParaRPr>
                    </a:p>
                  </a:txBody>
                  <a:tcPr marL="0" marR="0" marT="48260" marB="0">
                    <a:lnL w="19050">
                      <a:solidFill>
                        <a:srgbClr val="B1431F"/>
                      </a:solidFill>
                      <a:prstDash val="solid"/>
                    </a:lnL>
                    <a:lnR w="19050">
                      <a:solidFill>
                        <a:srgbClr val="F18935"/>
                      </a:solidFill>
                      <a:prstDash val="solid"/>
                    </a:lnR>
                    <a:lnT w="19050">
                      <a:solidFill>
                        <a:srgbClr val="B1431F"/>
                      </a:solidFill>
                      <a:prstDash val="solid"/>
                    </a:lnT>
                  </a:tcPr>
                </a:tc>
                <a:tc rowSpan="2" gridSpan="2">
                  <a:txBody>
                    <a:bodyPr/>
                    <a:lstStyle/>
                    <a:p>
                      <a:pPr marL="996315">
                        <a:lnSpc>
                          <a:spcPct val="100000"/>
                        </a:lnSpc>
                        <a:spcBef>
                          <a:spcPts val="345"/>
                        </a:spcBef>
                      </a:pPr>
                      <a:endParaRPr sz="1200">
                        <a:latin typeface="Roboto"/>
                        <a:cs typeface="Roboto"/>
                      </a:endParaRPr>
                    </a:p>
                  </a:txBody>
                  <a:tcPr marL="0" marR="0" marT="43815" marB="0">
                    <a:lnL w="19050" cap="flat" cmpd="sng" algn="ctr">
                      <a:solidFill>
                        <a:srgbClr val="F18935"/>
                      </a:solidFill>
                      <a:prstDash val="solid"/>
                      <a:round/>
                      <a:headEnd type="none" w="med" len="med"/>
                      <a:tailEnd type="none" w="med" len="med"/>
                    </a:lnL>
                    <a:lnR w="19050">
                      <a:solidFill>
                        <a:srgbClr val="B1431F"/>
                      </a:solidFill>
                      <a:prstDash val="solid"/>
                    </a:lnR>
                    <a:lnT w="19050">
                      <a:solidFill>
                        <a:srgbClr val="B1431F"/>
                      </a:solidFill>
                      <a:prstDash val="solid"/>
                    </a:lnT>
                    <a:lnB w="12700" cap="flat" cmpd="sng" algn="ctr">
                      <a:solidFill>
                        <a:srgbClr val="F18935"/>
                      </a:solidFill>
                      <a:prstDash val="solid"/>
                      <a:round/>
                      <a:headEnd type="none" w="med" len="med"/>
                      <a:tailEnd type="none" w="med" len="med"/>
                    </a:lnB>
                  </a:tcPr>
                </a:tc>
                <a:tc rowSpan="2" hMerge="1">
                  <a:txBody>
                    <a:bodyPr/>
                    <a:lstStyle/>
                    <a:p>
                      <a:endParaRPr/>
                    </a:p>
                  </a:txBody>
                  <a:tcPr marL="0" marR="0" marT="0" marB="0"/>
                </a:tc>
                <a:extLst>
                  <a:ext uri="{0D108BD9-81ED-4DB2-BD59-A6C34878D82A}">
                    <a16:rowId xmlns:a16="http://schemas.microsoft.com/office/drawing/2014/main" val="10000"/>
                  </a:ext>
                </a:extLst>
              </a:tr>
              <a:tr h="195342">
                <a:tc>
                  <a:txBody>
                    <a:bodyPr/>
                    <a:lstStyle/>
                    <a:p>
                      <a:pPr marL="4445" algn="ctr">
                        <a:lnSpc>
                          <a:spcPct val="100000"/>
                        </a:lnSpc>
                        <a:spcBef>
                          <a:spcPts val="25"/>
                        </a:spcBef>
                      </a:pPr>
                      <a:endParaRPr sz="1200">
                        <a:latin typeface="Roboto"/>
                        <a:cs typeface="Roboto"/>
                      </a:endParaRPr>
                    </a:p>
                  </a:txBody>
                  <a:tcPr marL="0" marR="0" marT="3175" marB="0">
                    <a:lnL w="19050">
                      <a:solidFill>
                        <a:srgbClr val="B1431F"/>
                      </a:solidFill>
                      <a:prstDash val="solid"/>
                    </a:lnL>
                    <a:lnR w="19050">
                      <a:solidFill>
                        <a:srgbClr val="F18935"/>
                      </a:solidFill>
                      <a:prstDash val="solid"/>
                    </a:lnR>
                  </a:tcPr>
                </a:tc>
                <a:tc gridSpan="2" vMerge="1">
                  <a:txBody>
                    <a:bodyPr/>
                    <a:lstStyle/>
                    <a:p>
                      <a:pPr marL="996315">
                        <a:lnSpc>
                          <a:spcPct val="100000"/>
                        </a:lnSpc>
                        <a:spcBef>
                          <a:spcPts val="345"/>
                        </a:spcBef>
                      </a:pPr>
                      <a:endParaRPr sz="1200">
                        <a:latin typeface="Roboto"/>
                        <a:cs typeface="Roboto"/>
                      </a:endParaRPr>
                    </a:p>
                  </a:txBody>
                  <a:tcPr marL="0" marR="0" marT="43815" marB="0">
                    <a:lnL w="19050" cap="flat" cmpd="sng" algn="ctr">
                      <a:solidFill>
                        <a:srgbClr val="F18935"/>
                      </a:solidFill>
                      <a:prstDash val="solid"/>
                      <a:round/>
                      <a:headEnd type="none" w="med" len="med"/>
                      <a:tailEnd type="none" w="med" len="med"/>
                    </a:lnL>
                    <a:lnR w="19050" cap="flat" cmpd="sng" algn="ctr">
                      <a:solidFill>
                        <a:srgbClr val="B1431F"/>
                      </a:solidFill>
                      <a:prstDash val="solid"/>
                      <a:round/>
                      <a:headEnd type="none" w="med" len="med"/>
                      <a:tailEnd type="none" w="med" len="med"/>
                    </a:lnR>
                    <a:lnT w="12700" cap="flat" cmpd="sng" algn="ctr">
                      <a:solidFill>
                        <a:srgbClr val="F18935"/>
                      </a:solidFill>
                      <a:prstDash val="solid"/>
                      <a:round/>
                      <a:headEnd type="none" w="med" len="med"/>
                      <a:tailEnd type="none" w="med" len="med"/>
                    </a:lnT>
                    <a:lnB w="12700" cap="flat" cmpd="sng" algn="ctr">
                      <a:solidFill>
                        <a:srgbClr val="F18935"/>
                      </a:solidFill>
                      <a:prstDash val="solid"/>
                      <a:round/>
                      <a:headEnd type="none" w="med" len="med"/>
                      <a:tailEnd type="none" w="med" len="med"/>
                    </a:lnB>
                  </a:tcPr>
                </a:tc>
                <a:tc hMerge="1" vMerge="1">
                  <a:txBody>
                    <a:bodyPr/>
                    <a:lstStyle/>
                    <a:p>
                      <a:endParaRPr lang="en-IN"/>
                    </a:p>
                  </a:txBody>
                  <a:tcPr/>
                </a:tc>
                <a:extLst>
                  <a:ext uri="{0D108BD9-81ED-4DB2-BD59-A6C34878D82A}">
                    <a16:rowId xmlns:a16="http://schemas.microsoft.com/office/drawing/2014/main" val="10001"/>
                  </a:ext>
                </a:extLst>
              </a:tr>
              <a:tr h="888215">
                <a:tc>
                  <a:txBody>
                    <a:bodyPr/>
                    <a:lstStyle/>
                    <a:p>
                      <a:endParaRPr/>
                    </a:p>
                  </a:txBody>
                  <a:tcPr marL="0" marR="0" marT="3175" marB="0">
                    <a:lnL w="19050">
                      <a:solidFill>
                        <a:srgbClr val="B1431F"/>
                      </a:solidFill>
                      <a:prstDash val="solid"/>
                    </a:lnL>
                    <a:lnR w="19050">
                      <a:solidFill>
                        <a:srgbClr val="F18935"/>
                      </a:solidFill>
                      <a:prstDash val="solid"/>
                    </a:lnR>
                  </a:tcPr>
                </a:tc>
                <a:tc rowSpan="2">
                  <a:txBody>
                    <a:bodyPr/>
                    <a:lstStyle/>
                    <a:p>
                      <a:pPr>
                        <a:lnSpc>
                          <a:spcPct val="100000"/>
                        </a:lnSpc>
                      </a:pPr>
                      <a:endParaRPr sz="1200">
                        <a:latin typeface="Times New Roman"/>
                        <a:cs typeface="Times New Roman"/>
                      </a:endParaRPr>
                    </a:p>
                  </a:txBody>
                  <a:tcPr marL="0" marR="0" marT="0" marB="0">
                    <a:lnL w="19050" cap="flat" cmpd="sng" algn="ctr">
                      <a:solidFill>
                        <a:srgbClr val="F18935"/>
                      </a:solidFill>
                      <a:prstDash val="solid"/>
                      <a:round/>
                      <a:headEnd type="none" w="med" len="med"/>
                      <a:tailEnd type="none" w="med" len="med"/>
                    </a:lnL>
                    <a:lnR w="28575" cap="flat" cmpd="sng" algn="ctr">
                      <a:solidFill>
                        <a:srgbClr val="F18935"/>
                      </a:solidFill>
                      <a:prstDash val="solid"/>
                      <a:round/>
                      <a:headEnd type="none" w="med" len="med"/>
                      <a:tailEnd type="none" w="med" len="med"/>
                    </a:lnR>
                    <a:lnT w="12700" cap="flat" cmpd="sng" algn="ctr">
                      <a:solidFill>
                        <a:srgbClr val="F18935"/>
                      </a:solidFill>
                      <a:prstDash val="solid"/>
                      <a:round/>
                      <a:headEnd type="none" w="med" len="med"/>
                      <a:tailEnd type="none" w="med" len="med"/>
                    </a:lnT>
                    <a:lnB w="19050">
                      <a:solidFill>
                        <a:srgbClr val="B1431F"/>
                      </a:solidFill>
                      <a:prstDash val="solid"/>
                    </a:lnB>
                  </a:tcPr>
                </a:tc>
                <a:tc>
                  <a:txBody>
                    <a:bodyPr/>
                    <a:lstStyle/>
                    <a:p>
                      <a:pPr>
                        <a:lnSpc>
                          <a:spcPct val="100000"/>
                        </a:lnSpc>
                        <a:spcBef>
                          <a:spcPts val="25"/>
                        </a:spcBef>
                      </a:pPr>
                      <a:endParaRPr sz="1250">
                        <a:latin typeface="Times New Roman"/>
                        <a:cs typeface="Times New Roman"/>
                      </a:endParaRPr>
                    </a:p>
                  </a:txBody>
                  <a:tcPr marL="0" marR="0" marT="3175" marB="0">
                    <a:lnL w="28575" cap="flat" cmpd="sng" algn="ctr">
                      <a:solidFill>
                        <a:srgbClr val="F18935"/>
                      </a:solidFill>
                      <a:prstDash val="solid"/>
                      <a:round/>
                      <a:headEnd type="none" w="med" len="med"/>
                      <a:tailEnd type="none" w="med" len="med"/>
                    </a:lnL>
                    <a:lnR w="19050">
                      <a:solidFill>
                        <a:srgbClr val="B1431F"/>
                      </a:solidFill>
                      <a:prstDash val="solid"/>
                    </a:lnR>
                    <a:lnT w="12700">
                      <a:solidFill>
                        <a:srgbClr val="F18935"/>
                      </a:solidFill>
                      <a:prstDash val="solid"/>
                    </a:lnT>
                  </a:tcPr>
                </a:tc>
                <a:extLst>
                  <a:ext uri="{0D108BD9-81ED-4DB2-BD59-A6C34878D82A}">
                    <a16:rowId xmlns:a16="http://schemas.microsoft.com/office/drawing/2014/main" val="10002"/>
                  </a:ext>
                </a:extLst>
              </a:tr>
              <a:tr h="1293063">
                <a:tc>
                  <a:txBody>
                    <a:bodyPr/>
                    <a:lstStyle/>
                    <a:p>
                      <a:pPr marR="20955" algn="ctr">
                        <a:lnSpc>
                          <a:spcPts val="1390"/>
                        </a:lnSpc>
                      </a:pPr>
                      <a:endParaRPr sz="1200">
                        <a:latin typeface="Roboto"/>
                        <a:cs typeface="Roboto"/>
                      </a:endParaRPr>
                    </a:p>
                  </a:txBody>
                  <a:tcPr marL="0" marR="0" marT="0" marB="0">
                    <a:lnL w="19050">
                      <a:solidFill>
                        <a:srgbClr val="B1431F"/>
                      </a:solidFill>
                      <a:prstDash val="solid"/>
                    </a:lnL>
                    <a:lnR w="19050">
                      <a:solidFill>
                        <a:srgbClr val="F18935"/>
                      </a:solidFill>
                      <a:prstDash val="solid"/>
                    </a:lnR>
                    <a:lnB w="19050">
                      <a:solidFill>
                        <a:srgbClr val="B1431F"/>
                      </a:solidFill>
                      <a:prstDash val="solid"/>
                    </a:lnB>
                  </a:tcPr>
                </a:tc>
                <a:tc vMerge="1">
                  <a:txBody>
                    <a:bodyPr/>
                    <a:lstStyle/>
                    <a:p>
                      <a:endParaRPr/>
                    </a:p>
                  </a:txBody>
                  <a:tcPr marL="0" marR="0" marT="0" marB="0">
                    <a:lnL w="19050">
                      <a:solidFill>
                        <a:srgbClr val="F18935"/>
                      </a:solidFill>
                      <a:prstDash val="solid"/>
                    </a:lnL>
                    <a:lnR w="28575">
                      <a:solidFill>
                        <a:srgbClr val="F18935"/>
                      </a:solidFill>
                      <a:prstDash val="solid"/>
                    </a:lnR>
                    <a:lnT w="12700">
                      <a:solidFill>
                        <a:srgbClr val="F18935"/>
                      </a:solidFill>
                      <a:prstDash val="solid"/>
                    </a:lnT>
                    <a:lnB w="19050">
                      <a:solidFill>
                        <a:srgbClr val="B1431F"/>
                      </a:solidFill>
                      <a:prstDash val="solid"/>
                    </a:lnB>
                  </a:tcPr>
                </a:tc>
                <a:tc>
                  <a:txBody>
                    <a:bodyPr/>
                    <a:lstStyle/>
                    <a:p>
                      <a:pPr>
                        <a:lnSpc>
                          <a:spcPct val="100000"/>
                        </a:lnSpc>
                        <a:spcBef>
                          <a:spcPts val="10"/>
                        </a:spcBef>
                      </a:pPr>
                      <a:endParaRPr sz="1500">
                        <a:latin typeface="Times New Roman"/>
                        <a:cs typeface="Times New Roman"/>
                      </a:endParaRPr>
                    </a:p>
                  </a:txBody>
                  <a:tcPr marL="0" marR="0" marT="1270" marB="0">
                    <a:lnL w="28575">
                      <a:solidFill>
                        <a:srgbClr val="F18935"/>
                      </a:solidFill>
                      <a:prstDash val="solid"/>
                    </a:lnL>
                    <a:lnR w="19050">
                      <a:solidFill>
                        <a:srgbClr val="B1431F"/>
                      </a:solidFill>
                      <a:prstDash val="solid"/>
                    </a:lnR>
                    <a:lnB w="19050">
                      <a:solidFill>
                        <a:srgbClr val="B1431F"/>
                      </a:solidFill>
                      <a:prstDash val="solid"/>
                    </a:lnB>
                  </a:tcPr>
                </a:tc>
                <a:extLst>
                  <a:ext uri="{0D108BD9-81ED-4DB2-BD59-A6C34878D82A}">
                    <a16:rowId xmlns:a16="http://schemas.microsoft.com/office/drawing/2014/main" val="10003"/>
                  </a:ext>
                </a:extLst>
              </a:tr>
            </a:tbl>
          </a:graphicData>
        </a:graphic>
      </p:graphicFrame>
      <p:graphicFrame>
        <p:nvGraphicFramePr>
          <p:cNvPr id="1066" name="object 2">
            <a:extLst>
              <a:ext uri="{FF2B5EF4-FFF2-40B4-BE49-F238E27FC236}">
                <a16:creationId xmlns:a16="http://schemas.microsoft.com/office/drawing/2014/main" id="{9F6A0B27-6F8F-BC01-9DA4-7086C39540E6}"/>
              </a:ext>
            </a:extLst>
          </p:cNvPr>
          <p:cNvGraphicFramePr>
            <a:graphicFrameLocks noGrp="1"/>
          </p:cNvGraphicFramePr>
          <p:nvPr>
            <p:extLst>
              <p:ext uri="{D42A27DB-BD31-4B8C-83A1-F6EECF244321}">
                <p14:modId xmlns:p14="http://schemas.microsoft.com/office/powerpoint/2010/main" val="3755226951"/>
              </p:ext>
            </p:extLst>
          </p:nvPr>
        </p:nvGraphicFramePr>
        <p:xfrm>
          <a:off x="6142017" y="3595187"/>
          <a:ext cx="2951129" cy="3262813"/>
        </p:xfrm>
        <a:graphic>
          <a:graphicData uri="http://schemas.openxmlformats.org/drawingml/2006/table">
            <a:tbl>
              <a:tblPr firstRow="1" bandRow="1">
                <a:tableStyleId>{2D5ABB26-0587-4C30-8999-92F81FD0307C}</a:tableStyleId>
              </a:tblPr>
              <a:tblGrid>
                <a:gridCol w="547894">
                  <a:extLst>
                    <a:ext uri="{9D8B030D-6E8A-4147-A177-3AD203B41FA5}">
                      <a16:colId xmlns:a16="http://schemas.microsoft.com/office/drawing/2014/main" val="20000"/>
                    </a:ext>
                  </a:extLst>
                </a:gridCol>
                <a:gridCol w="1636425">
                  <a:extLst>
                    <a:ext uri="{9D8B030D-6E8A-4147-A177-3AD203B41FA5}">
                      <a16:colId xmlns:a16="http://schemas.microsoft.com/office/drawing/2014/main" val="20001"/>
                    </a:ext>
                  </a:extLst>
                </a:gridCol>
                <a:gridCol w="766810">
                  <a:extLst>
                    <a:ext uri="{9D8B030D-6E8A-4147-A177-3AD203B41FA5}">
                      <a16:colId xmlns:a16="http://schemas.microsoft.com/office/drawing/2014/main" val="20002"/>
                    </a:ext>
                  </a:extLst>
                </a:gridCol>
              </a:tblGrid>
              <a:tr h="508320">
                <a:tc>
                  <a:txBody>
                    <a:bodyPr/>
                    <a:lstStyle/>
                    <a:p>
                      <a:pPr marL="394970">
                        <a:lnSpc>
                          <a:spcPct val="100000"/>
                        </a:lnSpc>
                        <a:spcBef>
                          <a:spcPts val="380"/>
                        </a:spcBef>
                      </a:pPr>
                      <a:endParaRPr sz="1200">
                        <a:latin typeface="Roboto"/>
                        <a:cs typeface="Roboto"/>
                      </a:endParaRPr>
                    </a:p>
                  </a:txBody>
                  <a:tcPr marL="0" marR="0" marT="48260" marB="0">
                    <a:lnL w="19050">
                      <a:solidFill>
                        <a:srgbClr val="B1431F"/>
                      </a:solidFill>
                      <a:prstDash val="solid"/>
                    </a:lnL>
                    <a:lnR w="19050">
                      <a:solidFill>
                        <a:srgbClr val="F18935"/>
                      </a:solidFill>
                      <a:prstDash val="solid"/>
                    </a:lnR>
                    <a:lnT w="19050">
                      <a:solidFill>
                        <a:srgbClr val="B1431F"/>
                      </a:solidFill>
                      <a:prstDash val="solid"/>
                    </a:lnT>
                  </a:tcPr>
                </a:tc>
                <a:tc rowSpan="2" gridSpan="2">
                  <a:txBody>
                    <a:bodyPr/>
                    <a:lstStyle/>
                    <a:p>
                      <a:pPr marL="996315">
                        <a:lnSpc>
                          <a:spcPct val="100000"/>
                        </a:lnSpc>
                        <a:spcBef>
                          <a:spcPts val="345"/>
                        </a:spcBef>
                      </a:pPr>
                      <a:endParaRPr sz="1200">
                        <a:latin typeface="Roboto"/>
                        <a:cs typeface="Roboto"/>
                      </a:endParaRPr>
                    </a:p>
                  </a:txBody>
                  <a:tcPr marL="0" marR="0" marT="43815" marB="0">
                    <a:lnL w="19050" cap="flat" cmpd="sng" algn="ctr">
                      <a:solidFill>
                        <a:srgbClr val="F18935"/>
                      </a:solidFill>
                      <a:prstDash val="solid"/>
                      <a:round/>
                      <a:headEnd type="none" w="med" len="med"/>
                      <a:tailEnd type="none" w="med" len="med"/>
                    </a:lnL>
                    <a:lnR w="19050">
                      <a:solidFill>
                        <a:srgbClr val="B1431F"/>
                      </a:solidFill>
                      <a:prstDash val="solid"/>
                    </a:lnR>
                    <a:lnT w="19050">
                      <a:solidFill>
                        <a:srgbClr val="B1431F"/>
                      </a:solidFill>
                      <a:prstDash val="solid"/>
                    </a:lnT>
                    <a:lnB w="12700" cap="flat" cmpd="sng" algn="ctr">
                      <a:solidFill>
                        <a:srgbClr val="F18935"/>
                      </a:solidFill>
                      <a:prstDash val="solid"/>
                      <a:round/>
                      <a:headEnd type="none" w="med" len="med"/>
                      <a:tailEnd type="none" w="med" len="med"/>
                    </a:lnB>
                  </a:tcPr>
                </a:tc>
                <a:tc rowSpan="2" hMerge="1">
                  <a:txBody>
                    <a:bodyPr/>
                    <a:lstStyle/>
                    <a:p>
                      <a:endParaRPr/>
                    </a:p>
                  </a:txBody>
                  <a:tcPr marL="0" marR="0" marT="0" marB="0"/>
                </a:tc>
                <a:extLst>
                  <a:ext uri="{0D108BD9-81ED-4DB2-BD59-A6C34878D82A}">
                    <a16:rowId xmlns:a16="http://schemas.microsoft.com/office/drawing/2014/main" val="10000"/>
                  </a:ext>
                </a:extLst>
              </a:tr>
              <a:tr h="201092">
                <a:tc>
                  <a:txBody>
                    <a:bodyPr/>
                    <a:lstStyle/>
                    <a:p>
                      <a:pPr marL="4445" algn="ctr">
                        <a:lnSpc>
                          <a:spcPct val="100000"/>
                        </a:lnSpc>
                        <a:spcBef>
                          <a:spcPts val="25"/>
                        </a:spcBef>
                      </a:pPr>
                      <a:endParaRPr sz="1200">
                        <a:latin typeface="Roboto"/>
                        <a:cs typeface="Roboto"/>
                      </a:endParaRPr>
                    </a:p>
                  </a:txBody>
                  <a:tcPr marL="0" marR="0" marT="3175" marB="0">
                    <a:lnL w="19050">
                      <a:solidFill>
                        <a:srgbClr val="B1431F"/>
                      </a:solidFill>
                      <a:prstDash val="solid"/>
                    </a:lnL>
                    <a:lnR w="19050">
                      <a:solidFill>
                        <a:srgbClr val="F18935"/>
                      </a:solidFill>
                      <a:prstDash val="solid"/>
                    </a:lnR>
                  </a:tcPr>
                </a:tc>
                <a:tc gridSpan="2" vMerge="1">
                  <a:txBody>
                    <a:bodyPr/>
                    <a:lstStyle/>
                    <a:p>
                      <a:pPr marL="996315">
                        <a:lnSpc>
                          <a:spcPct val="100000"/>
                        </a:lnSpc>
                        <a:spcBef>
                          <a:spcPts val="345"/>
                        </a:spcBef>
                      </a:pPr>
                      <a:endParaRPr sz="1200">
                        <a:latin typeface="Roboto"/>
                        <a:cs typeface="Roboto"/>
                      </a:endParaRPr>
                    </a:p>
                  </a:txBody>
                  <a:tcPr marL="0" marR="0" marT="43815" marB="0">
                    <a:lnL w="19050" cap="flat" cmpd="sng" algn="ctr">
                      <a:solidFill>
                        <a:srgbClr val="F18935"/>
                      </a:solidFill>
                      <a:prstDash val="solid"/>
                      <a:round/>
                      <a:headEnd type="none" w="med" len="med"/>
                      <a:tailEnd type="none" w="med" len="med"/>
                    </a:lnL>
                    <a:lnR w="19050" cap="flat" cmpd="sng" algn="ctr">
                      <a:solidFill>
                        <a:srgbClr val="B1431F"/>
                      </a:solidFill>
                      <a:prstDash val="solid"/>
                      <a:round/>
                      <a:headEnd type="none" w="med" len="med"/>
                      <a:tailEnd type="none" w="med" len="med"/>
                    </a:lnR>
                    <a:lnT w="12700" cap="flat" cmpd="sng" algn="ctr">
                      <a:solidFill>
                        <a:srgbClr val="F18935"/>
                      </a:solidFill>
                      <a:prstDash val="solid"/>
                      <a:round/>
                      <a:headEnd type="none" w="med" len="med"/>
                      <a:tailEnd type="none" w="med" len="med"/>
                    </a:lnT>
                    <a:lnB w="12700" cap="flat" cmpd="sng" algn="ctr">
                      <a:solidFill>
                        <a:srgbClr val="F18935"/>
                      </a:solidFill>
                      <a:prstDash val="solid"/>
                      <a:round/>
                      <a:headEnd type="none" w="med" len="med"/>
                      <a:tailEnd type="none" w="med" len="med"/>
                    </a:lnB>
                  </a:tcPr>
                </a:tc>
                <a:tc hMerge="1" vMerge="1">
                  <a:txBody>
                    <a:bodyPr/>
                    <a:lstStyle/>
                    <a:p>
                      <a:endParaRPr lang="en-IN"/>
                    </a:p>
                  </a:txBody>
                  <a:tcPr/>
                </a:tc>
                <a:extLst>
                  <a:ext uri="{0D108BD9-81ED-4DB2-BD59-A6C34878D82A}">
                    <a16:rowId xmlns:a16="http://schemas.microsoft.com/office/drawing/2014/main" val="10001"/>
                  </a:ext>
                </a:extLst>
              </a:tr>
              <a:tr h="1039743">
                <a:tc>
                  <a:txBody>
                    <a:bodyPr/>
                    <a:lstStyle/>
                    <a:p>
                      <a:endParaRPr/>
                    </a:p>
                  </a:txBody>
                  <a:tcPr marL="0" marR="0" marT="3175" marB="0">
                    <a:lnL w="19050">
                      <a:solidFill>
                        <a:srgbClr val="B1431F"/>
                      </a:solidFill>
                      <a:prstDash val="solid"/>
                    </a:lnL>
                    <a:lnR w="19050">
                      <a:solidFill>
                        <a:srgbClr val="F18935"/>
                      </a:solidFill>
                      <a:prstDash val="solid"/>
                    </a:lnR>
                  </a:tcPr>
                </a:tc>
                <a:tc rowSpan="2">
                  <a:txBody>
                    <a:bodyPr/>
                    <a:lstStyle/>
                    <a:p>
                      <a:pPr>
                        <a:lnSpc>
                          <a:spcPct val="100000"/>
                        </a:lnSpc>
                      </a:pPr>
                      <a:endParaRPr sz="1200">
                        <a:latin typeface="Times New Roman"/>
                        <a:cs typeface="Times New Roman"/>
                      </a:endParaRPr>
                    </a:p>
                  </a:txBody>
                  <a:tcPr marL="0" marR="0" marT="0" marB="0">
                    <a:lnL w="19050" cap="flat" cmpd="sng" algn="ctr">
                      <a:solidFill>
                        <a:srgbClr val="F18935"/>
                      </a:solidFill>
                      <a:prstDash val="solid"/>
                      <a:round/>
                      <a:headEnd type="none" w="med" len="med"/>
                      <a:tailEnd type="none" w="med" len="med"/>
                    </a:lnL>
                    <a:lnR w="28575" cap="flat" cmpd="sng" algn="ctr">
                      <a:solidFill>
                        <a:srgbClr val="F18935"/>
                      </a:solidFill>
                      <a:prstDash val="solid"/>
                      <a:round/>
                      <a:headEnd type="none" w="med" len="med"/>
                      <a:tailEnd type="none" w="med" len="med"/>
                    </a:lnR>
                    <a:lnT w="12700" cap="flat" cmpd="sng" algn="ctr">
                      <a:solidFill>
                        <a:srgbClr val="F18935"/>
                      </a:solidFill>
                      <a:prstDash val="solid"/>
                      <a:round/>
                      <a:headEnd type="none" w="med" len="med"/>
                      <a:tailEnd type="none" w="med" len="med"/>
                    </a:lnT>
                    <a:lnB w="19050">
                      <a:solidFill>
                        <a:srgbClr val="B1431F"/>
                      </a:solidFill>
                      <a:prstDash val="solid"/>
                    </a:lnB>
                  </a:tcPr>
                </a:tc>
                <a:tc>
                  <a:txBody>
                    <a:bodyPr/>
                    <a:lstStyle/>
                    <a:p>
                      <a:pPr>
                        <a:lnSpc>
                          <a:spcPct val="100000"/>
                        </a:lnSpc>
                        <a:spcBef>
                          <a:spcPts val="25"/>
                        </a:spcBef>
                      </a:pPr>
                      <a:endParaRPr sz="1250">
                        <a:latin typeface="Times New Roman"/>
                        <a:cs typeface="Times New Roman"/>
                      </a:endParaRPr>
                    </a:p>
                  </a:txBody>
                  <a:tcPr marL="0" marR="0" marT="3175" marB="0">
                    <a:lnL w="28575" cap="flat" cmpd="sng" algn="ctr">
                      <a:solidFill>
                        <a:srgbClr val="F18935"/>
                      </a:solidFill>
                      <a:prstDash val="solid"/>
                      <a:round/>
                      <a:headEnd type="none" w="med" len="med"/>
                      <a:tailEnd type="none" w="med" len="med"/>
                    </a:lnL>
                    <a:lnR w="19050">
                      <a:solidFill>
                        <a:srgbClr val="B1431F"/>
                      </a:solidFill>
                      <a:prstDash val="solid"/>
                    </a:lnR>
                    <a:lnT w="12700">
                      <a:solidFill>
                        <a:srgbClr val="F18935"/>
                      </a:solidFill>
                      <a:prstDash val="solid"/>
                    </a:lnT>
                  </a:tcPr>
                </a:tc>
                <a:extLst>
                  <a:ext uri="{0D108BD9-81ED-4DB2-BD59-A6C34878D82A}">
                    <a16:rowId xmlns:a16="http://schemas.microsoft.com/office/drawing/2014/main" val="10002"/>
                  </a:ext>
                </a:extLst>
              </a:tr>
              <a:tr h="1513658">
                <a:tc>
                  <a:txBody>
                    <a:bodyPr/>
                    <a:lstStyle/>
                    <a:p>
                      <a:pPr marR="20955" algn="ctr">
                        <a:lnSpc>
                          <a:spcPts val="1390"/>
                        </a:lnSpc>
                      </a:pPr>
                      <a:endParaRPr sz="1200">
                        <a:latin typeface="Roboto"/>
                        <a:cs typeface="Roboto"/>
                      </a:endParaRPr>
                    </a:p>
                  </a:txBody>
                  <a:tcPr marL="0" marR="0" marT="0" marB="0">
                    <a:lnL w="19050">
                      <a:solidFill>
                        <a:srgbClr val="B1431F"/>
                      </a:solidFill>
                      <a:prstDash val="solid"/>
                    </a:lnL>
                    <a:lnR w="19050">
                      <a:solidFill>
                        <a:srgbClr val="F18935"/>
                      </a:solidFill>
                      <a:prstDash val="solid"/>
                    </a:lnR>
                    <a:lnB w="19050">
                      <a:solidFill>
                        <a:srgbClr val="B1431F"/>
                      </a:solidFill>
                      <a:prstDash val="solid"/>
                    </a:lnB>
                  </a:tcPr>
                </a:tc>
                <a:tc vMerge="1">
                  <a:txBody>
                    <a:bodyPr/>
                    <a:lstStyle/>
                    <a:p>
                      <a:endParaRPr/>
                    </a:p>
                  </a:txBody>
                  <a:tcPr marL="0" marR="0" marT="0" marB="0">
                    <a:lnL w="19050">
                      <a:solidFill>
                        <a:srgbClr val="F18935"/>
                      </a:solidFill>
                      <a:prstDash val="solid"/>
                    </a:lnL>
                    <a:lnR w="28575">
                      <a:solidFill>
                        <a:srgbClr val="F18935"/>
                      </a:solidFill>
                      <a:prstDash val="solid"/>
                    </a:lnR>
                    <a:lnT w="12700">
                      <a:solidFill>
                        <a:srgbClr val="F18935"/>
                      </a:solidFill>
                      <a:prstDash val="solid"/>
                    </a:lnT>
                    <a:lnB w="19050">
                      <a:solidFill>
                        <a:srgbClr val="B1431F"/>
                      </a:solidFill>
                      <a:prstDash val="solid"/>
                    </a:lnB>
                  </a:tcPr>
                </a:tc>
                <a:tc>
                  <a:txBody>
                    <a:bodyPr/>
                    <a:lstStyle/>
                    <a:p>
                      <a:pPr>
                        <a:lnSpc>
                          <a:spcPct val="100000"/>
                        </a:lnSpc>
                        <a:spcBef>
                          <a:spcPts val="10"/>
                        </a:spcBef>
                      </a:pPr>
                      <a:endParaRPr sz="1500">
                        <a:latin typeface="Times New Roman"/>
                        <a:cs typeface="Times New Roman"/>
                      </a:endParaRPr>
                    </a:p>
                  </a:txBody>
                  <a:tcPr marL="0" marR="0" marT="1270" marB="0">
                    <a:lnL w="28575">
                      <a:solidFill>
                        <a:srgbClr val="F18935"/>
                      </a:solidFill>
                      <a:prstDash val="solid"/>
                    </a:lnL>
                    <a:lnR w="19050">
                      <a:solidFill>
                        <a:srgbClr val="B1431F"/>
                      </a:solidFill>
                      <a:prstDash val="solid"/>
                    </a:lnR>
                    <a:lnB w="19050">
                      <a:solidFill>
                        <a:srgbClr val="B1431F"/>
                      </a:solidFill>
                      <a:prstDash val="solid"/>
                    </a:lnB>
                  </a:tcPr>
                </a:tc>
                <a:extLst>
                  <a:ext uri="{0D108BD9-81ED-4DB2-BD59-A6C34878D82A}">
                    <a16:rowId xmlns:a16="http://schemas.microsoft.com/office/drawing/2014/main" val="10003"/>
                  </a:ext>
                </a:extLst>
              </a:tr>
            </a:tbl>
          </a:graphicData>
        </a:graphic>
      </p:graphicFrame>
      <p:sp>
        <p:nvSpPr>
          <p:cNvPr id="1068" name="TextBox 1067">
            <a:extLst>
              <a:ext uri="{FF2B5EF4-FFF2-40B4-BE49-F238E27FC236}">
                <a16:creationId xmlns:a16="http://schemas.microsoft.com/office/drawing/2014/main" id="{CF1072DE-3F80-796F-A31D-A10BBB51D615}"/>
              </a:ext>
            </a:extLst>
          </p:cNvPr>
          <p:cNvSpPr txBox="1"/>
          <p:nvPr/>
        </p:nvSpPr>
        <p:spPr>
          <a:xfrm>
            <a:off x="6858299" y="882551"/>
            <a:ext cx="2094504" cy="276999"/>
          </a:xfrm>
          <a:prstGeom prst="rect">
            <a:avLst/>
          </a:prstGeom>
          <a:noFill/>
        </p:spPr>
        <p:txBody>
          <a:bodyPr wrap="square" rtlCol="0">
            <a:spAutoFit/>
          </a:bodyPr>
          <a:lstStyle/>
          <a:p>
            <a:r>
              <a:rPr lang="en-IN" sz="1200" b="1">
                <a:latin typeface="Roboto" panose="02000000000000000000" pitchFamily="2" charset="0"/>
                <a:ea typeface="Roboto" panose="02000000000000000000" pitchFamily="2" charset="0"/>
              </a:rPr>
              <a:t>HEALTHCARE STARTUPS</a:t>
            </a:r>
          </a:p>
        </p:txBody>
      </p:sp>
      <p:sp>
        <p:nvSpPr>
          <p:cNvPr id="1069" name="TextBox 1068">
            <a:extLst>
              <a:ext uri="{FF2B5EF4-FFF2-40B4-BE49-F238E27FC236}">
                <a16:creationId xmlns:a16="http://schemas.microsoft.com/office/drawing/2014/main" id="{439197A7-5115-ADDB-26CA-C046155AA225}"/>
              </a:ext>
            </a:extLst>
          </p:cNvPr>
          <p:cNvSpPr txBox="1"/>
          <p:nvPr/>
        </p:nvSpPr>
        <p:spPr>
          <a:xfrm>
            <a:off x="10088066" y="886514"/>
            <a:ext cx="2000839" cy="276999"/>
          </a:xfrm>
          <a:prstGeom prst="rect">
            <a:avLst/>
          </a:prstGeom>
          <a:noFill/>
        </p:spPr>
        <p:txBody>
          <a:bodyPr wrap="square" rtlCol="0">
            <a:spAutoFit/>
          </a:bodyPr>
          <a:lstStyle/>
          <a:p>
            <a:r>
              <a:rPr lang="en-IN" sz="1200" b="1">
                <a:latin typeface="Roboto" panose="02000000000000000000" pitchFamily="2" charset="0"/>
                <a:ea typeface="Roboto" panose="02000000000000000000" pitchFamily="2" charset="0"/>
              </a:rPr>
              <a:t>EDUCATION STARTUPS</a:t>
            </a:r>
          </a:p>
        </p:txBody>
      </p:sp>
      <p:sp>
        <p:nvSpPr>
          <p:cNvPr id="1070" name="TextBox 1069">
            <a:extLst>
              <a:ext uri="{FF2B5EF4-FFF2-40B4-BE49-F238E27FC236}">
                <a16:creationId xmlns:a16="http://schemas.microsoft.com/office/drawing/2014/main" id="{3B0CA5E6-BCFA-2B01-B190-CD293C5445C5}"/>
              </a:ext>
            </a:extLst>
          </p:cNvPr>
          <p:cNvSpPr txBox="1"/>
          <p:nvPr/>
        </p:nvSpPr>
        <p:spPr>
          <a:xfrm>
            <a:off x="6995029" y="3805018"/>
            <a:ext cx="1821043" cy="276999"/>
          </a:xfrm>
          <a:prstGeom prst="rect">
            <a:avLst/>
          </a:prstGeom>
          <a:noFill/>
        </p:spPr>
        <p:txBody>
          <a:bodyPr wrap="square" rtlCol="0">
            <a:spAutoFit/>
          </a:bodyPr>
          <a:lstStyle/>
          <a:p>
            <a:r>
              <a:rPr lang="en-IN" sz="1200" b="1">
                <a:latin typeface="Roboto" panose="02000000000000000000" pitchFamily="2" charset="0"/>
                <a:ea typeface="Roboto" panose="02000000000000000000" pitchFamily="2" charset="0"/>
              </a:rPr>
              <a:t>FINTECH STARTUPS</a:t>
            </a:r>
          </a:p>
        </p:txBody>
      </p:sp>
      <p:pic>
        <p:nvPicPr>
          <p:cNvPr id="1072" name="Picture 20" descr="Niramai Logo – High Res – Niramai">
            <a:extLst>
              <a:ext uri="{FF2B5EF4-FFF2-40B4-BE49-F238E27FC236}">
                <a16:creationId xmlns:a16="http://schemas.microsoft.com/office/drawing/2014/main" id="{33DB34F9-1267-E40E-965F-344C27906C8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13017" y="2215969"/>
            <a:ext cx="585663" cy="325735"/>
          </a:xfrm>
          <a:prstGeom prst="rect">
            <a:avLst/>
          </a:prstGeom>
          <a:noFill/>
          <a:extLst>
            <a:ext uri="{909E8E84-426E-40DD-AFC4-6F175D3DCCD1}">
              <a14:hiddenFill xmlns:a14="http://schemas.microsoft.com/office/drawing/2010/main">
                <a:solidFill>
                  <a:srgbClr val="FFFFFF"/>
                </a:solidFill>
              </a14:hiddenFill>
            </a:ext>
          </a:extLst>
        </p:spPr>
      </p:pic>
      <p:pic>
        <p:nvPicPr>
          <p:cNvPr id="1073" name="Picture 22" descr="Medyseva | LinkedIn">
            <a:extLst>
              <a:ext uri="{FF2B5EF4-FFF2-40B4-BE49-F238E27FC236}">
                <a16:creationId xmlns:a16="http://schemas.microsoft.com/office/drawing/2014/main" id="{8A7DC6B3-D440-5E79-231D-E73C1A4440F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32007" b="29010"/>
          <a:stretch/>
        </p:blipFill>
        <p:spPr bwMode="auto">
          <a:xfrm>
            <a:off x="8413017" y="3043351"/>
            <a:ext cx="635061" cy="369636"/>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24" descr="ConveGenius registers 10X growth - BW Disrupt">
            <a:extLst>
              <a:ext uri="{FF2B5EF4-FFF2-40B4-BE49-F238E27FC236}">
                <a16:creationId xmlns:a16="http://schemas.microsoft.com/office/drawing/2014/main" id="{123D22C3-7D0E-7D1B-FE07-4899B9916E2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7448" b="12413"/>
          <a:stretch/>
        </p:blipFill>
        <p:spPr bwMode="auto">
          <a:xfrm>
            <a:off x="11366743" y="1631686"/>
            <a:ext cx="682584" cy="398833"/>
          </a:xfrm>
          <a:prstGeom prst="rect">
            <a:avLst/>
          </a:prstGeom>
          <a:noFill/>
          <a:extLst>
            <a:ext uri="{909E8E84-426E-40DD-AFC4-6F175D3DCCD1}">
              <a14:hiddenFill xmlns:a14="http://schemas.microsoft.com/office/drawing/2010/main">
                <a:solidFill>
                  <a:srgbClr val="FFFFFF"/>
                </a:solidFill>
              </a14:hiddenFill>
            </a:ext>
          </a:extLst>
        </p:spPr>
      </p:pic>
      <p:pic>
        <p:nvPicPr>
          <p:cNvPr id="1075" name="Picture 26" descr="Cograd">
            <a:extLst>
              <a:ext uri="{FF2B5EF4-FFF2-40B4-BE49-F238E27FC236}">
                <a16:creationId xmlns:a16="http://schemas.microsoft.com/office/drawing/2014/main" id="{30336B40-355A-EBB6-AD78-B302ABE815DA}"/>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34006" b="32580"/>
          <a:stretch/>
        </p:blipFill>
        <p:spPr bwMode="auto">
          <a:xfrm>
            <a:off x="11354188" y="2436162"/>
            <a:ext cx="761740" cy="346612"/>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28" descr="ThinkZone Ventures - Crunchbase Investor Profile &amp; Investments">
            <a:extLst>
              <a:ext uri="{FF2B5EF4-FFF2-40B4-BE49-F238E27FC236}">
                <a16:creationId xmlns:a16="http://schemas.microsoft.com/office/drawing/2014/main" id="{9EE96400-67C8-A699-C055-3AA23CAA9489}"/>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14292" b="11374"/>
          <a:stretch/>
        </p:blipFill>
        <p:spPr bwMode="auto">
          <a:xfrm>
            <a:off x="11327164" y="3104189"/>
            <a:ext cx="761741" cy="369854"/>
          </a:xfrm>
          <a:prstGeom prst="rect">
            <a:avLst/>
          </a:prstGeom>
          <a:noFill/>
          <a:extLst>
            <a:ext uri="{909E8E84-426E-40DD-AFC4-6F175D3DCCD1}">
              <a14:hiddenFill xmlns:a14="http://schemas.microsoft.com/office/drawing/2010/main">
                <a:solidFill>
                  <a:srgbClr val="FFFFFF"/>
                </a:solidFill>
              </a14:hiddenFill>
            </a:ext>
          </a:extLst>
        </p:spPr>
      </p:pic>
      <p:pic>
        <p:nvPicPr>
          <p:cNvPr id="1081" name="Picture 1080">
            <a:extLst>
              <a:ext uri="{FF2B5EF4-FFF2-40B4-BE49-F238E27FC236}">
                <a16:creationId xmlns:a16="http://schemas.microsoft.com/office/drawing/2014/main" id="{FC748884-D1EA-32DC-25AB-0FD25E5FC9EB}"/>
              </a:ext>
            </a:extLst>
          </p:cNvPr>
          <p:cNvPicPr>
            <a:picLocks noChangeAspect="1"/>
          </p:cNvPicPr>
          <p:nvPr/>
        </p:nvPicPr>
        <p:blipFill rotWithShape="1">
          <a:blip r:embed="rId18">
            <a:extLst>
              <a:ext uri="{28A0092B-C50C-407E-A947-70E740481C1C}">
                <a14:useLocalDpi xmlns:a14="http://schemas.microsoft.com/office/drawing/2010/main" val="0"/>
              </a:ext>
            </a:extLst>
          </a:blip>
          <a:srcRect l="7703" t="11827" r="7295" b="11823"/>
          <a:stretch/>
        </p:blipFill>
        <p:spPr>
          <a:xfrm>
            <a:off x="8380912" y="5445809"/>
            <a:ext cx="617768" cy="332524"/>
          </a:xfrm>
          <a:prstGeom prst="rect">
            <a:avLst/>
          </a:prstGeom>
        </p:spPr>
      </p:pic>
      <p:pic>
        <p:nvPicPr>
          <p:cNvPr id="1083" name="Picture 1082">
            <a:extLst>
              <a:ext uri="{FF2B5EF4-FFF2-40B4-BE49-F238E27FC236}">
                <a16:creationId xmlns:a16="http://schemas.microsoft.com/office/drawing/2014/main" id="{C0B6626D-53BB-B17E-069B-D11D394E3720}"/>
              </a:ext>
            </a:extLst>
          </p:cNvPr>
          <p:cNvPicPr>
            <a:picLocks noChangeAspect="1"/>
          </p:cNvPicPr>
          <p:nvPr/>
        </p:nvPicPr>
        <p:blipFill rotWithShape="1">
          <a:blip r:embed="rId19">
            <a:extLst>
              <a:ext uri="{28A0092B-C50C-407E-A947-70E740481C1C}">
                <a14:useLocalDpi xmlns:a14="http://schemas.microsoft.com/office/drawing/2010/main" val="0"/>
              </a:ext>
            </a:extLst>
          </a:blip>
          <a:srcRect l="10714" t="19728" r="10130"/>
          <a:stretch/>
        </p:blipFill>
        <p:spPr>
          <a:xfrm>
            <a:off x="11386673" y="5288119"/>
            <a:ext cx="739537" cy="358990"/>
          </a:xfrm>
          <a:prstGeom prst="rect">
            <a:avLst/>
          </a:prstGeom>
        </p:spPr>
      </p:pic>
      <p:pic>
        <p:nvPicPr>
          <p:cNvPr id="1085" name="Picture 1084">
            <a:extLst>
              <a:ext uri="{FF2B5EF4-FFF2-40B4-BE49-F238E27FC236}">
                <a16:creationId xmlns:a16="http://schemas.microsoft.com/office/drawing/2014/main" id="{51D14FED-9AF0-A7B6-7EAA-A74B0AB10369}"/>
              </a:ext>
            </a:extLst>
          </p:cNvPr>
          <p:cNvPicPr>
            <a:picLocks noChangeAspect="1"/>
          </p:cNvPicPr>
          <p:nvPr/>
        </p:nvPicPr>
        <p:blipFill rotWithShape="1">
          <a:blip r:embed="rId20">
            <a:extLst>
              <a:ext uri="{28A0092B-C50C-407E-A947-70E740481C1C}">
                <a14:useLocalDpi xmlns:a14="http://schemas.microsoft.com/office/drawing/2010/main" val="0"/>
              </a:ext>
            </a:extLst>
          </a:blip>
          <a:srcRect l="6985" t="22479" r="6662" b="25173"/>
          <a:stretch/>
        </p:blipFill>
        <p:spPr>
          <a:xfrm>
            <a:off x="11473112" y="4419374"/>
            <a:ext cx="566660" cy="324506"/>
          </a:xfrm>
          <a:prstGeom prst="rect">
            <a:avLst/>
          </a:prstGeom>
        </p:spPr>
      </p:pic>
      <p:pic>
        <p:nvPicPr>
          <p:cNvPr id="1087" name="Picture 1086">
            <a:extLst>
              <a:ext uri="{FF2B5EF4-FFF2-40B4-BE49-F238E27FC236}">
                <a16:creationId xmlns:a16="http://schemas.microsoft.com/office/drawing/2014/main" id="{C326B153-B6D0-2BC8-D76E-A2BA461A26E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349418" y="6271303"/>
            <a:ext cx="718972" cy="332524"/>
          </a:xfrm>
          <a:prstGeom prst="rect">
            <a:avLst/>
          </a:prstGeom>
        </p:spPr>
      </p:pic>
      <p:pic>
        <p:nvPicPr>
          <p:cNvPr id="1089" name="Picture 1088">
            <a:extLst>
              <a:ext uri="{FF2B5EF4-FFF2-40B4-BE49-F238E27FC236}">
                <a16:creationId xmlns:a16="http://schemas.microsoft.com/office/drawing/2014/main" id="{BADA5939-4E2A-0D94-0096-1F6F7B91E69E}"/>
              </a:ext>
            </a:extLst>
          </p:cNvPr>
          <p:cNvPicPr>
            <a:picLocks noChangeAspect="1"/>
          </p:cNvPicPr>
          <p:nvPr/>
        </p:nvPicPr>
        <p:blipFill rotWithShape="1">
          <a:blip r:embed="rId22">
            <a:extLst>
              <a:ext uri="{28A0092B-C50C-407E-A947-70E740481C1C}">
                <a14:useLocalDpi xmlns:a14="http://schemas.microsoft.com/office/drawing/2010/main" val="0"/>
              </a:ext>
            </a:extLst>
          </a:blip>
          <a:srcRect l="2432" t="20994" r="2750" b="29083"/>
          <a:stretch/>
        </p:blipFill>
        <p:spPr>
          <a:xfrm>
            <a:off x="8413017" y="1496669"/>
            <a:ext cx="672899" cy="259294"/>
          </a:xfrm>
          <a:prstGeom prst="rect">
            <a:avLst/>
          </a:prstGeom>
        </p:spPr>
      </p:pic>
      <p:sp>
        <p:nvSpPr>
          <p:cNvPr id="5" name="object 2">
            <a:extLst>
              <a:ext uri="{FF2B5EF4-FFF2-40B4-BE49-F238E27FC236}">
                <a16:creationId xmlns:a16="http://schemas.microsoft.com/office/drawing/2014/main" id="{2865D085-43CE-8430-3558-5276D9C742FF}"/>
              </a:ext>
            </a:extLst>
          </p:cNvPr>
          <p:cNvSpPr txBox="1"/>
          <p:nvPr/>
        </p:nvSpPr>
        <p:spPr>
          <a:xfrm>
            <a:off x="6748919" y="1317026"/>
            <a:ext cx="1640250" cy="203412"/>
          </a:xfrm>
          <a:prstGeom prst="rect">
            <a:avLst/>
          </a:prstGeom>
          <a:ln w="9525">
            <a:solidFill>
              <a:schemeClr val="accent6">
                <a:lumMod val="75000"/>
              </a:schemeClr>
            </a:solidFill>
          </a:ln>
        </p:spPr>
        <p:txBody>
          <a:bodyPr vert="horz" wrap="square" lIns="0" tIns="50165" rIns="0" bIns="0" rtlCol="0">
            <a:spAutoFit/>
          </a:bodyPr>
          <a:lstStyle/>
          <a:p>
            <a:pPr marL="91440">
              <a:lnSpc>
                <a:spcPct val="100000"/>
              </a:lnSpc>
              <a:spcBef>
                <a:spcPts val="395"/>
              </a:spcBef>
            </a:pPr>
            <a:r>
              <a:rPr lang="en-IN" sz="950" b="1">
                <a:latin typeface="Roboto" panose="02000000000000000000" pitchFamily="2" charset="0"/>
                <a:ea typeface="Roboto" panose="02000000000000000000" pitchFamily="2" charset="0"/>
                <a:cs typeface="Arial MT"/>
              </a:rPr>
              <a:t>Maatritva</a:t>
            </a:r>
          </a:p>
        </p:txBody>
      </p:sp>
      <p:sp>
        <p:nvSpPr>
          <p:cNvPr id="6" name="object 2">
            <a:extLst>
              <a:ext uri="{FF2B5EF4-FFF2-40B4-BE49-F238E27FC236}">
                <a16:creationId xmlns:a16="http://schemas.microsoft.com/office/drawing/2014/main" id="{D2235575-5A87-91A2-3450-87B15ACC1DD6}"/>
              </a:ext>
            </a:extLst>
          </p:cNvPr>
          <p:cNvSpPr txBox="1"/>
          <p:nvPr/>
        </p:nvSpPr>
        <p:spPr>
          <a:xfrm>
            <a:off x="6748919" y="2069417"/>
            <a:ext cx="1623871" cy="196849"/>
          </a:xfrm>
          <a:prstGeom prst="rect">
            <a:avLst/>
          </a:prstGeom>
          <a:ln w="9525">
            <a:solidFill>
              <a:schemeClr val="accent6">
                <a:lumMod val="75000"/>
              </a:schemeClr>
            </a:solidFill>
          </a:ln>
        </p:spPr>
        <p:txBody>
          <a:bodyPr vert="horz" wrap="square" lIns="0" tIns="50165" rIns="0" bIns="0" rtlCol="0">
            <a:spAutoFit/>
          </a:bodyPr>
          <a:lstStyle/>
          <a:p>
            <a:pPr marL="91440">
              <a:lnSpc>
                <a:spcPct val="100000"/>
              </a:lnSpc>
              <a:spcBef>
                <a:spcPts val="395"/>
              </a:spcBef>
            </a:pPr>
            <a:r>
              <a:rPr lang="en-IN" sz="950" b="1">
                <a:latin typeface="Roboto" panose="02000000000000000000" pitchFamily="2" charset="0"/>
                <a:ea typeface="Roboto" panose="02000000000000000000" pitchFamily="2" charset="0"/>
                <a:cs typeface="Arial MT"/>
              </a:rPr>
              <a:t>Niramai</a:t>
            </a:r>
          </a:p>
        </p:txBody>
      </p:sp>
      <p:sp>
        <p:nvSpPr>
          <p:cNvPr id="7" name="object 2">
            <a:extLst>
              <a:ext uri="{FF2B5EF4-FFF2-40B4-BE49-F238E27FC236}">
                <a16:creationId xmlns:a16="http://schemas.microsoft.com/office/drawing/2014/main" id="{64073984-9A30-4DFB-9CA0-C53DB3AD5E67}"/>
              </a:ext>
            </a:extLst>
          </p:cNvPr>
          <p:cNvSpPr txBox="1"/>
          <p:nvPr/>
        </p:nvSpPr>
        <p:spPr>
          <a:xfrm>
            <a:off x="6748919" y="2883750"/>
            <a:ext cx="1640251" cy="196849"/>
          </a:xfrm>
          <a:prstGeom prst="rect">
            <a:avLst/>
          </a:prstGeom>
          <a:ln w="9525">
            <a:solidFill>
              <a:schemeClr val="accent6">
                <a:lumMod val="75000"/>
              </a:schemeClr>
            </a:solidFill>
          </a:ln>
        </p:spPr>
        <p:txBody>
          <a:bodyPr vert="horz" wrap="square" lIns="0" tIns="50165" rIns="0" bIns="0" rtlCol="0">
            <a:spAutoFit/>
          </a:bodyPr>
          <a:lstStyle/>
          <a:p>
            <a:pPr marL="91440">
              <a:lnSpc>
                <a:spcPct val="100000"/>
              </a:lnSpc>
              <a:spcBef>
                <a:spcPts val="395"/>
              </a:spcBef>
            </a:pPr>
            <a:r>
              <a:rPr lang="en-IN" sz="950" b="1">
                <a:latin typeface="Roboto" panose="02000000000000000000" pitchFamily="2" charset="0"/>
                <a:ea typeface="Roboto" panose="02000000000000000000" pitchFamily="2" charset="0"/>
                <a:cs typeface="Arial MT"/>
              </a:rPr>
              <a:t>Medyseva</a:t>
            </a:r>
          </a:p>
        </p:txBody>
      </p:sp>
      <p:sp>
        <p:nvSpPr>
          <p:cNvPr id="8" name="object 2">
            <a:extLst>
              <a:ext uri="{FF2B5EF4-FFF2-40B4-BE49-F238E27FC236}">
                <a16:creationId xmlns:a16="http://schemas.microsoft.com/office/drawing/2014/main" id="{CD60ACA6-7CB3-6677-4E83-595BC4CBF268}"/>
              </a:ext>
            </a:extLst>
          </p:cNvPr>
          <p:cNvSpPr txBox="1"/>
          <p:nvPr/>
        </p:nvSpPr>
        <p:spPr>
          <a:xfrm>
            <a:off x="9852917" y="1344111"/>
            <a:ext cx="1501271" cy="189154"/>
          </a:xfrm>
          <a:prstGeom prst="rect">
            <a:avLst/>
          </a:prstGeom>
          <a:ln w="9525">
            <a:solidFill>
              <a:schemeClr val="accent6">
                <a:lumMod val="75000"/>
              </a:schemeClr>
            </a:solidFill>
          </a:ln>
        </p:spPr>
        <p:txBody>
          <a:bodyPr vert="horz" wrap="square" lIns="0" tIns="50165" rIns="0" bIns="0" rtlCol="0">
            <a:spAutoFit/>
          </a:bodyPr>
          <a:lstStyle/>
          <a:p>
            <a:pPr marL="91440">
              <a:lnSpc>
                <a:spcPct val="100000"/>
              </a:lnSpc>
              <a:spcBef>
                <a:spcPts val="395"/>
              </a:spcBef>
            </a:pPr>
            <a:r>
              <a:rPr lang="en-IN" sz="900" b="1">
                <a:latin typeface="Roboto" panose="02000000000000000000" pitchFamily="2" charset="0"/>
                <a:ea typeface="Roboto" panose="02000000000000000000" pitchFamily="2" charset="0"/>
                <a:cs typeface="Arial MT"/>
              </a:rPr>
              <a:t>ConveGenius</a:t>
            </a:r>
          </a:p>
        </p:txBody>
      </p:sp>
      <p:sp>
        <p:nvSpPr>
          <p:cNvPr id="10" name="object 2">
            <a:extLst>
              <a:ext uri="{FF2B5EF4-FFF2-40B4-BE49-F238E27FC236}">
                <a16:creationId xmlns:a16="http://schemas.microsoft.com/office/drawing/2014/main" id="{F61ED08F-45E2-F760-B265-BF9CFE788467}"/>
              </a:ext>
            </a:extLst>
          </p:cNvPr>
          <p:cNvSpPr txBox="1"/>
          <p:nvPr/>
        </p:nvSpPr>
        <p:spPr>
          <a:xfrm>
            <a:off x="9864058" y="2459870"/>
            <a:ext cx="1478988" cy="189154"/>
          </a:xfrm>
          <a:prstGeom prst="rect">
            <a:avLst/>
          </a:prstGeom>
          <a:ln w="9525">
            <a:solidFill>
              <a:schemeClr val="accent6">
                <a:lumMod val="75000"/>
              </a:schemeClr>
            </a:solidFill>
          </a:ln>
        </p:spPr>
        <p:txBody>
          <a:bodyPr vert="horz" wrap="square" lIns="0" tIns="50165" rIns="0" bIns="0" rtlCol="0">
            <a:spAutoFit/>
          </a:bodyPr>
          <a:lstStyle/>
          <a:p>
            <a:pPr marL="91440">
              <a:lnSpc>
                <a:spcPct val="100000"/>
              </a:lnSpc>
              <a:spcBef>
                <a:spcPts val="395"/>
              </a:spcBef>
            </a:pPr>
            <a:r>
              <a:rPr lang="en-IN" sz="900" b="1">
                <a:latin typeface="Roboto" panose="02000000000000000000" pitchFamily="2" charset="0"/>
                <a:ea typeface="Roboto" panose="02000000000000000000" pitchFamily="2" charset="0"/>
                <a:cs typeface="Arial MT"/>
              </a:rPr>
              <a:t>Cograd</a:t>
            </a:r>
          </a:p>
        </p:txBody>
      </p:sp>
      <p:sp>
        <p:nvSpPr>
          <p:cNvPr id="11" name="object 2">
            <a:extLst>
              <a:ext uri="{FF2B5EF4-FFF2-40B4-BE49-F238E27FC236}">
                <a16:creationId xmlns:a16="http://schemas.microsoft.com/office/drawing/2014/main" id="{B879922C-50F7-88DA-07CC-C4E693969ACF}"/>
              </a:ext>
            </a:extLst>
          </p:cNvPr>
          <p:cNvSpPr txBox="1"/>
          <p:nvPr/>
        </p:nvSpPr>
        <p:spPr>
          <a:xfrm>
            <a:off x="9825893" y="2831351"/>
            <a:ext cx="1501271" cy="189154"/>
          </a:xfrm>
          <a:prstGeom prst="rect">
            <a:avLst/>
          </a:prstGeom>
          <a:ln w="9525">
            <a:solidFill>
              <a:schemeClr val="accent6">
                <a:lumMod val="75000"/>
              </a:schemeClr>
            </a:solidFill>
          </a:ln>
        </p:spPr>
        <p:txBody>
          <a:bodyPr vert="horz" wrap="square" lIns="0" tIns="50165" rIns="0" bIns="0" rtlCol="0">
            <a:spAutoFit/>
          </a:bodyPr>
          <a:lstStyle/>
          <a:p>
            <a:pPr marL="91440">
              <a:lnSpc>
                <a:spcPct val="100000"/>
              </a:lnSpc>
              <a:spcBef>
                <a:spcPts val="395"/>
              </a:spcBef>
            </a:pPr>
            <a:r>
              <a:rPr lang="en-IN" sz="900" b="1">
                <a:latin typeface="Roboto" panose="02000000000000000000" pitchFamily="2" charset="0"/>
                <a:ea typeface="Roboto" panose="02000000000000000000" pitchFamily="2" charset="0"/>
                <a:cs typeface="Arial MT"/>
              </a:rPr>
              <a:t>ThinkZone</a:t>
            </a:r>
          </a:p>
        </p:txBody>
      </p:sp>
      <p:sp>
        <p:nvSpPr>
          <p:cNvPr id="12" name="object 2">
            <a:extLst>
              <a:ext uri="{FF2B5EF4-FFF2-40B4-BE49-F238E27FC236}">
                <a16:creationId xmlns:a16="http://schemas.microsoft.com/office/drawing/2014/main" id="{7FEE7E65-E6A1-AF4D-7796-E06BAE998426}"/>
              </a:ext>
            </a:extLst>
          </p:cNvPr>
          <p:cNvSpPr txBox="1"/>
          <p:nvPr/>
        </p:nvSpPr>
        <p:spPr>
          <a:xfrm>
            <a:off x="6684081" y="4293153"/>
            <a:ext cx="1626753" cy="196849"/>
          </a:xfrm>
          <a:prstGeom prst="rect">
            <a:avLst/>
          </a:prstGeom>
          <a:ln w="9525">
            <a:solidFill>
              <a:schemeClr val="accent6">
                <a:lumMod val="75000"/>
              </a:schemeClr>
            </a:solidFill>
          </a:ln>
        </p:spPr>
        <p:txBody>
          <a:bodyPr vert="horz" wrap="square" lIns="0" tIns="50165" rIns="0" bIns="0" rtlCol="0">
            <a:spAutoFit/>
          </a:bodyPr>
          <a:lstStyle/>
          <a:p>
            <a:pPr marL="91440">
              <a:lnSpc>
                <a:spcPct val="100000"/>
              </a:lnSpc>
              <a:spcBef>
                <a:spcPts val="395"/>
              </a:spcBef>
            </a:pPr>
            <a:r>
              <a:rPr lang="en-IN" sz="950" b="1">
                <a:latin typeface="Roboto" panose="02000000000000000000" pitchFamily="2" charset="0"/>
                <a:ea typeface="Roboto" panose="02000000000000000000" pitchFamily="2" charset="0"/>
                <a:cs typeface="Arial MT"/>
              </a:rPr>
              <a:t>Avail Finance</a:t>
            </a:r>
          </a:p>
        </p:txBody>
      </p:sp>
      <p:sp>
        <p:nvSpPr>
          <p:cNvPr id="14" name="object 2">
            <a:extLst>
              <a:ext uri="{FF2B5EF4-FFF2-40B4-BE49-F238E27FC236}">
                <a16:creationId xmlns:a16="http://schemas.microsoft.com/office/drawing/2014/main" id="{B943248E-3AB8-7677-14C2-7A2E5DF5EDFA}"/>
              </a:ext>
            </a:extLst>
          </p:cNvPr>
          <p:cNvSpPr txBox="1"/>
          <p:nvPr/>
        </p:nvSpPr>
        <p:spPr>
          <a:xfrm>
            <a:off x="6673788" y="4905337"/>
            <a:ext cx="1641225" cy="196849"/>
          </a:xfrm>
          <a:prstGeom prst="rect">
            <a:avLst/>
          </a:prstGeom>
          <a:ln w="9525">
            <a:solidFill>
              <a:schemeClr val="accent6">
                <a:lumMod val="75000"/>
              </a:schemeClr>
            </a:solidFill>
          </a:ln>
        </p:spPr>
        <p:txBody>
          <a:bodyPr vert="horz" wrap="square" lIns="0" tIns="50165" rIns="0" bIns="0" rtlCol="0">
            <a:spAutoFit/>
          </a:bodyPr>
          <a:lstStyle/>
          <a:p>
            <a:pPr marL="91440">
              <a:lnSpc>
                <a:spcPct val="100000"/>
              </a:lnSpc>
              <a:spcBef>
                <a:spcPts val="395"/>
              </a:spcBef>
            </a:pPr>
            <a:r>
              <a:rPr lang="en-IN" sz="950" b="1">
                <a:latin typeface="Roboto" panose="02000000000000000000" pitchFamily="2" charset="0"/>
                <a:ea typeface="Roboto" panose="02000000000000000000" pitchFamily="2" charset="0"/>
                <a:cs typeface="Arial MT"/>
              </a:rPr>
              <a:t>Ezeepay</a:t>
            </a:r>
          </a:p>
        </p:txBody>
      </p:sp>
      <p:sp>
        <p:nvSpPr>
          <p:cNvPr id="27" name="object 2">
            <a:extLst>
              <a:ext uri="{FF2B5EF4-FFF2-40B4-BE49-F238E27FC236}">
                <a16:creationId xmlns:a16="http://schemas.microsoft.com/office/drawing/2014/main" id="{B250FBA1-5663-2037-CCC6-C4E5D1E759B5}"/>
              </a:ext>
            </a:extLst>
          </p:cNvPr>
          <p:cNvSpPr txBox="1"/>
          <p:nvPr/>
        </p:nvSpPr>
        <p:spPr>
          <a:xfrm>
            <a:off x="9880761" y="5236555"/>
            <a:ext cx="1473426" cy="196849"/>
          </a:xfrm>
          <a:prstGeom prst="rect">
            <a:avLst/>
          </a:prstGeom>
          <a:ln w="9525">
            <a:solidFill>
              <a:schemeClr val="accent6">
                <a:lumMod val="75000"/>
              </a:schemeClr>
            </a:solidFill>
          </a:ln>
        </p:spPr>
        <p:txBody>
          <a:bodyPr vert="horz" wrap="square" lIns="0" tIns="50165" rIns="0" bIns="0" rtlCol="0">
            <a:spAutoFit/>
          </a:bodyPr>
          <a:lstStyle/>
          <a:p>
            <a:pPr marL="91440">
              <a:lnSpc>
                <a:spcPct val="100000"/>
              </a:lnSpc>
              <a:spcBef>
                <a:spcPts val="395"/>
              </a:spcBef>
            </a:pPr>
            <a:r>
              <a:rPr lang="en-IN" sz="950" b="1">
                <a:latin typeface="Arial MT"/>
                <a:cs typeface="Arial MT"/>
              </a:rPr>
              <a:t>Frontier Markets</a:t>
            </a:r>
          </a:p>
        </p:txBody>
      </p:sp>
      <p:graphicFrame>
        <p:nvGraphicFramePr>
          <p:cNvPr id="3" name="object 2">
            <a:extLst>
              <a:ext uri="{FF2B5EF4-FFF2-40B4-BE49-F238E27FC236}">
                <a16:creationId xmlns:a16="http://schemas.microsoft.com/office/drawing/2014/main" id="{56C038B0-AA41-C5E2-9ADE-C15D0C7E6530}"/>
              </a:ext>
            </a:extLst>
          </p:cNvPr>
          <p:cNvGraphicFramePr>
            <a:graphicFrameLocks noGrp="1"/>
          </p:cNvGraphicFramePr>
          <p:nvPr>
            <p:extLst>
              <p:ext uri="{D42A27DB-BD31-4B8C-83A1-F6EECF244321}">
                <p14:modId xmlns:p14="http://schemas.microsoft.com/office/powerpoint/2010/main" val="2619758065"/>
              </p:ext>
            </p:extLst>
          </p:nvPr>
        </p:nvGraphicFramePr>
        <p:xfrm>
          <a:off x="9170922" y="3608186"/>
          <a:ext cx="2935856" cy="3173035"/>
        </p:xfrm>
        <a:graphic>
          <a:graphicData uri="http://schemas.openxmlformats.org/drawingml/2006/table">
            <a:tbl>
              <a:tblPr firstRow="1" bandRow="1">
                <a:tableStyleId>{2D5ABB26-0587-4C30-8999-92F81FD0307C}</a:tableStyleId>
              </a:tblPr>
              <a:tblGrid>
                <a:gridCol w="712207">
                  <a:extLst>
                    <a:ext uri="{9D8B030D-6E8A-4147-A177-3AD203B41FA5}">
                      <a16:colId xmlns:a16="http://schemas.microsoft.com/office/drawing/2014/main" val="20000"/>
                    </a:ext>
                  </a:extLst>
                </a:gridCol>
                <a:gridCol w="1460807">
                  <a:extLst>
                    <a:ext uri="{9D8B030D-6E8A-4147-A177-3AD203B41FA5}">
                      <a16:colId xmlns:a16="http://schemas.microsoft.com/office/drawing/2014/main" val="20001"/>
                    </a:ext>
                  </a:extLst>
                </a:gridCol>
                <a:gridCol w="762842">
                  <a:extLst>
                    <a:ext uri="{9D8B030D-6E8A-4147-A177-3AD203B41FA5}">
                      <a16:colId xmlns:a16="http://schemas.microsoft.com/office/drawing/2014/main" val="20002"/>
                    </a:ext>
                  </a:extLst>
                </a:gridCol>
              </a:tblGrid>
              <a:tr h="494334">
                <a:tc>
                  <a:txBody>
                    <a:bodyPr/>
                    <a:lstStyle/>
                    <a:p>
                      <a:pPr marL="394970">
                        <a:lnSpc>
                          <a:spcPct val="100000"/>
                        </a:lnSpc>
                        <a:spcBef>
                          <a:spcPts val="380"/>
                        </a:spcBef>
                      </a:pPr>
                      <a:endParaRPr sz="1200">
                        <a:latin typeface="Roboto"/>
                        <a:cs typeface="Roboto"/>
                      </a:endParaRPr>
                    </a:p>
                  </a:txBody>
                  <a:tcPr marL="0" marR="0" marT="48260" marB="0">
                    <a:lnL w="19050">
                      <a:solidFill>
                        <a:srgbClr val="B1431F"/>
                      </a:solidFill>
                      <a:prstDash val="solid"/>
                    </a:lnL>
                    <a:lnR w="19050">
                      <a:solidFill>
                        <a:srgbClr val="F18935"/>
                      </a:solidFill>
                      <a:prstDash val="solid"/>
                    </a:lnR>
                    <a:lnT w="19050">
                      <a:solidFill>
                        <a:srgbClr val="B1431F"/>
                      </a:solidFill>
                      <a:prstDash val="solid"/>
                    </a:lnT>
                  </a:tcPr>
                </a:tc>
                <a:tc rowSpan="2" gridSpan="2">
                  <a:txBody>
                    <a:bodyPr/>
                    <a:lstStyle/>
                    <a:p>
                      <a:pPr marL="996315">
                        <a:lnSpc>
                          <a:spcPct val="100000"/>
                        </a:lnSpc>
                        <a:spcBef>
                          <a:spcPts val="345"/>
                        </a:spcBef>
                      </a:pPr>
                      <a:endParaRPr sz="1200">
                        <a:latin typeface="Roboto"/>
                        <a:cs typeface="Roboto"/>
                      </a:endParaRPr>
                    </a:p>
                  </a:txBody>
                  <a:tcPr marL="0" marR="0" marT="43815" marB="0">
                    <a:lnL w="19050" cap="flat" cmpd="sng" algn="ctr">
                      <a:solidFill>
                        <a:srgbClr val="F18935"/>
                      </a:solidFill>
                      <a:prstDash val="solid"/>
                      <a:round/>
                      <a:headEnd type="none" w="med" len="med"/>
                      <a:tailEnd type="none" w="med" len="med"/>
                    </a:lnL>
                    <a:lnR w="19050">
                      <a:solidFill>
                        <a:srgbClr val="B1431F"/>
                      </a:solidFill>
                      <a:prstDash val="solid"/>
                    </a:lnR>
                    <a:lnT w="19050">
                      <a:solidFill>
                        <a:srgbClr val="B1431F"/>
                      </a:solidFill>
                      <a:prstDash val="solid"/>
                    </a:lnT>
                    <a:lnB w="12700" cap="flat" cmpd="sng" algn="ctr">
                      <a:solidFill>
                        <a:srgbClr val="F18935"/>
                      </a:solidFill>
                      <a:prstDash val="solid"/>
                      <a:round/>
                      <a:headEnd type="none" w="med" len="med"/>
                      <a:tailEnd type="none" w="med" len="med"/>
                    </a:lnB>
                  </a:tcPr>
                </a:tc>
                <a:tc rowSpan="2" hMerge="1">
                  <a:txBody>
                    <a:bodyPr/>
                    <a:lstStyle/>
                    <a:p>
                      <a:endParaRPr/>
                    </a:p>
                  </a:txBody>
                  <a:tcPr marL="0" marR="0" marT="0" marB="0"/>
                </a:tc>
                <a:extLst>
                  <a:ext uri="{0D108BD9-81ED-4DB2-BD59-A6C34878D82A}">
                    <a16:rowId xmlns:a16="http://schemas.microsoft.com/office/drawing/2014/main" val="10000"/>
                  </a:ext>
                </a:extLst>
              </a:tr>
              <a:tr h="195559">
                <a:tc>
                  <a:txBody>
                    <a:bodyPr/>
                    <a:lstStyle/>
                    <a:p>
                      <a:pPr marL="4445" algn="ctr">
                        <a:lnSpc>
                          <a:spcPct val="100000"/>
                        </a:lnSpc>
                        <a:spcBef>
                          <a:spcPts val="25"/>
                        </a:spcBef>
                      </a:pPr>
                      <a:endParaRPr sz="1200">
                        <a:latin typeface="Roboto"/>
                        <a:cs typeface="Roboto"/>
                      </a:endParaRPr>
                    </a:p>
                  </a:txBody>
                  <a:tcPr marL="0" marR="0" marT="3175" marB="0">
                    <a:lnL w="19050">
                      <a:solidFill>
                        <a:srgbClr val="B1431F"/>
                      </a:solidFill>
                      <a:prstDash val="solid"/>
                    </a:lnL>
                    <a:lnR w="19050">
                      <a:solidFill>
                        <a:srgbClr val="F18935"/>
                      </a:solidFill>
                      <a:prstDash val="solid"/>
                    </a:lnR>
                  </a:tcPr>
                </a:tc>
                <a:tc gridSpan="2" vMerge="1">
                  <a:txBody>
                    <a:bodyPr/>
                    <a:lstStyle/>
                    <a:p>
                      <a:pPr marL="996315">
                        <a:lnSpc>
                          <a:spcPct val="100000"/>
                        </a:lnSpc>
                        <a:spcBef>
                          <a:spcPts val="345"/>
                        </a:spcBef>
                      </a:pPr>
                      <a:endParaRPr sz="1200">
                        <a:latin typeface="Roboto"/>
                        <a:cs typeface="Roboto"/>
                      </a:endParaRPr>
                    </a:p>
                  </a:txBody>
                  <a:tcPr marL="0" marR="0" marT="43815" marB="0">
                    <a:lnL w="19050" cap="flat" cmpd="sng" algn="ctr">
                      <a:solidFill>
                        <a:srgbClr val="F18935"/>
                      </a:solidFill>
                      <a:prstDash val="solid"/>
                      <a:round/>
                      <a:headEnd type="none" w="med" len="med"/>
                      <a:tailEnd type="none" w="med" len="med"/>
                    </a:lnL>
                    <a:lnR w="19050" cap="flat" cmpd="sng" algn="ctr">
                      <a:solidFill>
                        <a:srgbClr val="B1431F"/>
                      </a:solidFill>
                      <a:prstDash val="solid"/>
                      <a:round/>
                      <a:headEnd type="none" w="med" len="med"/>
                      <a:tailEnd type="none" w="med" len="med"/>
                    </a:lnR>
                    <a:lnT w="12700" cap="flat" cmpd="sng" algn="ctr">
                      <a:solidFill>
                        <a:srgbClr val="F18935"/>
                      </a:solidFill>
                      <a:prstDash val="solid"/>
                      <a:round/>
                      <a:headEnd type="none" w="med" len="med"/>
                      <a:tailEnd type="none" w="med" len="med"/>
                    </a:lnT>
                    <a:lnB w="12700" cap="flat" cmpd="sng" algn="ctr">
                      <a:solidFill>
                        <a:srgbClr val="F18935"/>
                      </a:solidFill>
                      <a:prstDash val="solid"/>
                      <a:round/>
                      <a:headEnd type="none" w="med" len="med"/>
                      <a:tailEnd type="none" w="med" len="med"/>
                    </a:lnB>
                  </a:tcPr>
                </a:tc>
                <a:tc hMerge="1" vMerge="1">
                  <a:txBody>
                    <a:bodyPr/>
                    <a:lstStyle/>
                    <a:p>
                      <a:endParaRPr lang="en-IN"/>
                    </a:p>
                  </a:txBody>
                  <a:tcPr/>
                </a:tc>
                <a:extLst>
                  <a:ext uri="{0D108BD9-81ED-4DB2-BD59-A6C34878D82A}">
                    <a16:rowId xmlns:a16="http://schemas.microsoft.com/office/drawing/2014/main" val="10001"/>
                  </a:ext>
                </a:extLst>
              </a:tr>
              <a:tr h="1011133">
                <a:tc>
                  <a:txBody>
                    <a:bodyPr/>
                    <a:lstStyle/>
                    <a:p>
                      <a:endParaRPr/>
                    </a:p>
                  </a:txBody>
                  <a:tcPr marL="0" marR="0" marT="3175" marB="0">
                    <a:lnL w="19050">
                      <a:solidFill>
                        <a:srgbClr val="B1431F"/>
                      </a:solidFill>
                      <a:prstDash val="solid"/>
                    </a:lnL>
                    <a:lnR w="19050">
                      <a:solidFill>
                        <a:srgbClr val="F18935"/>
                      </a:solidFill>
                      <a:prstDash val="solid"/>
                    </a:lnR>
                  </a:tcPr>
                </a:tc>
                <a:tc rowSpan="2">
                  <a:txBody>
                    <a:bodyPr/>
                    <a:lstStyle/>
                    <a:p>
                      <a:pPr>
                        <a:lnSpc>
                          <a:spcPct val="100000"/>
                        </a:lnSpc>
                      </a:pPr>
                      <a:endParaRPr sz="1200">
                        <a:latin typeface="Times New Roman"/>
                        <a:cs typeface="Times New Roman"/>
                      </a:endParaRPr>
                    </a:p>
                  </a:txBody>
                  <a:tcPr marL="0" marR="0" marT="0" marB="0">
                    <a:lnL w="19050" cap="flat" cmpd="sng" algn="ctr">
                      <a:solidFill>
                        <a:srgbClr val="F18935"/>
                      </a:solidFill>
                      <a:prstDash val="solid"/>
                      <a:round/>
                      <a:headEnd type="none" w="med" len="med"/>
                      <a:tailEnd type="none" w="med" len="med"/>
                    </a:lnL>
                    <a:lnR w="28575" cap="flat" cmpd="sng" algn="ctr">
                      <a:solidFill>
                        <a:srgbClr val="F18935"/>
                      </a:solidFill>
                      <a:prstDash val="solid"/>
                      <a:round/>
                      <a:headEnd type="none" w="med" len="med"/>
                      <a:tailEnd type="none" w="med" len="med"/>
                    </a:lnR>
                    <a:lnT w="12700" cap="flat" cmpd="sng" algn="ctr">
                      <a:solidFill>
                        <a:srgbClr val="F18935"/>
                      </a:solidFill>
                      <a:prstDash val="solid"/>
                      <a:round/>
                      <a:headEnd type="none" w="med" len="med"/>
                      <a:tailEnd type="none" w="med" len="med"/>
                    </a:lnT>
                    <a:lnB w="19050">
                      <a:solidFill>
                        <a:srgbClr val="B1431F"/>
                      </a:solidFill>
                      <a:prstDash val="solid"/>
                    </a:lnB>
                  </a:tcPr>
                </a:tc>
                <a:tc>
                  <a:txBody>
                    <a:bodyPr/>
                    <a:lstStyle/>
                    <a:p>
                      <a:pPr>
                        <a:lnSpc>
                          <a:spcPct val="100000"/>
                        </a:lnSpc>
                        <a:spcBef>
                          <a:spcPts val="25"/>
                        </a:spcBef>
                      </a:pPr>
                      <a:endParaRPr sz="1250">
                        <a:latin typeface="Times New Roman"/>
                        <a:cs typeface="Times New Roman"/>
                      </a:endParaRPr>
                    </a:p>
                  </a:txBody>
                  <a:tcPr marL="0" marR="0" marT="3175" marB="0">
                    <a:lnL w="28575" cap="flat" cmpd="sng" algn="ctr">
                      <a:solidFill>
                        <a:srgbClr val="F18935"/>
                      </a:solidFill>
                      <a:prstDash val="solid"/>
                      <a:round/>
                      <a:headEnd type="none" w="med" len="med"/>
                      <a:tailEnd type="none" w="med" len="med"/>
                    </a:lnL>
                    <a:lnR w="19050">
                      <a:solidFill>
                        <a:srgbClr val="B1431F"/>
                      </a:solidFill>
                      <a:prstDash val="solid"/>
                    </a:lnR>
                    <a:lnT w="12700">
                      <a:solidFill>
                        <a:srgbClr val="F18935"/>
                      </a:solidFill>
                      <a:prstDash val="solid"/>
                    </a:lnT>
                  </a:tcPr>
                </a:tc>
                <a:extLst>
                  <a:ext uri="{0D108BD9-81ED-4DB2-BD59-A6C34878D82A}">
                    <a16:rowId xmlns:a16="http://schemas.microsoft.com/office/drawing/2014/main" val="10002"/>
                  </a:ext>
                </a:extLst>
              </a:tr>
              <a:tr h="1472009">
                <a:tc>
                  <a:txBody>
                    <a:bodyPr/>
                    <a:lstStyle/>
                    <a:p>
                      <a:pPr marR="20955" algn="ctr">
                        <a:lnSpc>
                          <a:spcPts val="1390"/>
                        </a:lnSpc>
                      </a:pPr>
                      <a:endParaRPr sz="1200">
                        <a:latin typeface="Roboto"/>
                        <a:cs typeface="Roboto"/>
                      </a:endParaRPr>
                    </a:p>
                  </a:txBody>
                  <a:tcPr marL="0" marR="0" marT="0" marB="0">
                    <a:lnL w="19050">
                      <a:solidFill>
                        <a:srgbClr val="B1431F"/>
                      </a:solidFill>
                      <a:prstDash val="solid"/>
                    </a:lnL>
                    <a:lnR w="19050">
                      <a:solidFill>
                        <a:srgbClr val="F18935"/>
                      </a:solidFill>
                      <a:prstDash val="solid"/>
                    </a:lnR>
                    <a:lnB w="19050">
                      <a:solidFill>
                        <a:srgbClr val="B1431F"/>
                      </a:solidFill>
                      <a:prstDash val="solid"/>
                    </a:lnB>
                  </a:tcPr>
                </a:tc>
                <a:tc vMerge="1">
                  <a:txBody>
                    <a:bodyPr/>
                    <a:lstStyle/>
                    <a:p>
                      <a:endParaRPr/>
                    </a:p>
                  </a:txBody>
                  <a:tcPr marL="0" marR="0" marT="0" marB="0">
                    <a:lnL w="19050">
                      <a:solidFill>
                        <a:srgbClr val="F18935"/>
                      </a:solidFill>
                      <a:prstDash val="solid"/>
                    </a:lnL>
                    <a:lnR w="28575">
                      <a:solidFill>
                        <a:srgbClr val="F18935"/>
                      </a:solidFill>
                      <a:prstDash val="solid"/>
                    </a:lnR>
                    <a:lnT w="12700">
                      <a:solidFill>
                        <a:srgbClr val="F18935"/>
                      </a:solidFill>
                      <a:prstDash val="solid"/>
                    </a:lnT>
                    <a:lnB w="19050">
                      <a:solidFill>
                        <a:srgbClr val="B1431F"/>
                      </a:solidFill>
                      <a:prstDash val="solid"/>
                    </a:lnB>
                  </a:tcPr>
                </a:tc>
                <a:tc>
                  <a:txBody>
                    <a:bodyPr/>
                    <a:lstStyle/>
                    <a:p>
                      <a:pPr>
                        <a:lnSpc>
                          <a:spcPct val="100000"/>
                        </a:lnSpc>
                        <a:spcBef>
                          <a:spcPts val="10"/>
                        </a:spcBef>
                      </a:pPr>
                      <a:endParaRPr sz="1500">
                        <a:latin typeface="Times New Roman"/>
                        <a:cs typeface="Times New Roman"/>
                      </a:endParaRPr>
                    </a:p>
                  </a:txBody>
                  <a:tcPr marL="0" marR="0" marT="1270" marB="0">
                    <a:lnL w="28575">
                      <a:solidFill>
                        <a:srgbClr val="F18935"/>
                      </a:solidFill>
                      <a:prstDash val="solid"/>
                    </a:lnL>
                    <a:lnR w="19050">
                      <a:solidFill>
                        <a:srgbClr val="B1431F"/>
                      </a:solidFill>
                      <a:prstDash val="solid"/>
                    </a:lnR>
                    <a:lnB w="19050">
                      <a:solidFill>
                        <a:srgbClr val="B1431F"/>
                      </a:solidFill>
                      <a:prstDash val="solid"/>
                    </a:lnB>
                  </a:tcPr>
                </a:tc>
                <a:extLst>
                  <a:ext uri="{0D108BD9-81ED-4DB2-BD59-A6C34878D82A}">
                    <a16:rowId xmlns:a16="http://schemas.microsoft.com/office/drawing/2014/main" val="10003"/>
                  </a:ext>
                </a:extLst>
              </a:tr>
            </a:tbl>
          </a:graphicData>
        </a:graphic>
      </p:graphicFrame>
      <p:sp>
        <p:nvSpPr>
          <p:cNvPr id="29" name="object 2">
            <a:extLst>
              <a:ext uri="{FF2B5EF4-FFF2-40B4-BE49-F238E27FC236}">
                <a16:creationId xmlns:a16="http://schemas.microsoft.com/office/drawing/2014/main" id="{5BC6047F-AE42-6378-62A2-784039A1FD1A}"/>
              </a:ext>
            </a:extLst>
          </p:cNvPr>
          <p:cNvSpPr txBox="1"/>
          <p:nvPr/>
        </p:nvSpPr>
        <p:spPr>
          <a:xfrm>
            <a:off x="9902057" y="4277173"/>
            <a:ext cx="1452131" cy="196849"/>
          </a:xfrm>
          <a:prstGeom prst="rect">
            <a:avLst/>
          </a:prstGeom>
          <a:ln w="9525">
            <a:solidFill>
              <a:schemeClr val="accent6">
                <a:lumMod val="75000"/>
              </a:schemeClr>
            </a:solidFill>
          </a:ln>
        </p:spPr>
        <p:txBody>
          <a:bodyPr vert="horz" wrap="square" lIns="0" tIns="50165" rIns="0" bIns="0" rtlCol="0">
            <a:spAutoFit/>
          </a:bodyPr>
          <a:lstStyle/>
          <a:p>
            <a:pPr marL="91440">
              <a:spcBef>
                <a:spcPts val="395"/>
              </a:spcBef>
            </a:pPr>
            <a:r>
              <a:rPr lang="en-IN" sz="950" b="1">
                <a:latin typeface="Arial MT"/>
                <a:cs typeface="Arial MT"/>
              </a:rPr>
              <a:t>Mimo</a:t>
            </a:r>
          </a:p>
        </p:txBody>
      </p:sp>
      <p:sp>
        <p:nvSpPr>
          <p:cNvPr id="30" name="object 2">
            <a:extLst>
              <a:ext uri="{FF2B5EF4-FFF2-40B4-BE49-F238E27FC236}">
                <a16:creationId xmlns:a16="http://schemas.microsoft.com/office/drawing/2014/main" id="{16B365A2-9FA4-91E3-7C65-F20F0A2B2357}"/>
              </a:ext>
            </a:extLst>
          </p:cNvPr>
          <p:cNvSpPr txBox="1"/>
          <p:nvPr/>
        </p:nvSpPr>
        <p:spPr>
          <a:xfrm>
            <a:off x="6669812" y="5960936"/>
            <a:ext cx="1649178" cy="196849"/>
          </a:xfrm>
          <a:prstGeom prst="rect">
            <a:avLst/>
          </a:prstGeom>
          <a:ln w="9525">
            <a:solidFill>
              <a:schemeClr val="accent6">
                <a:lumMod val="75000"/>
              </a:schemeClr>
            </a:solidFill>
          </a:ln>
        </p:spPr>
        <p:txBody>
          <a:bodyPr vert="horz" wrap="square" lIns="0" tIns="50165" rIns="0" bIns="0" rtlCol="0">
            <a:spAutoFit/>
          </a:bodyPr>
          <a:lstStyle/>
          <a:p>
            <a:pPr marL="91440">
              <a:spcBef>
                <a:spcPts val="395"/>
              </a:spcBef>
            </a:pPr>
            <a:r>
              <a:rPr lang="en-IN" sz="950" b="1">
                <a:latin typeface="Arial MT"/>
                <a:cs typeface="Arial MT"/>
              </a:rPr>
              <a:t>Gram Cover</a:t>
            </a:r>
          </a:p>
        </p:txBody>
      </p:sp>
      <p:pic>
        <p:nvPicPr>
          <p:cNvPr id="32" name="Picture 31">
            <a:extLst>
              <a:ext uri="{FF2B5EF4-FFF2-40B4-BE49-F238E27FC236}">
                <a16:creationId xmlns:a16="http://schemas.microsoft.com/office/drawing/2014/main" id="{0B45FCA0-5895-03D8-B5CE-BBE43BFDBB8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396956" y="6165805"/>
            <a:ext cx="720957" cy="185826"/>
          </a:xfrm>
          <a:prstGeom prst="rect">
            <a:avLst/>
          </a:prstGeom>
        </p:spPr>
      </p:pic>
      <p:sp>
        <p:nvSpPr>
          <p:cNvPr id="33" name="object 2">
            <a:extLst>
              <a:ext uri="{FF2B5EF4-FFF2-40B4-BE49-F238E27FC236}">
                <a16:creationId xmlns:a16="http://schemas.microsoft.com/office/drawing/2014/main" id="{1EA0F8A2-48F4-3E77-E9FB-9B1E427425F1}"/>
              </a:ext>
            </a:extLst>
          </p:cNvPr>
          <p:cNvSpPr txBox="1"/>
          <p:nvPr/>
        </p:nvSpPr>
        <p:spPr>
          <a:xfrm>
            <a:off x="9895481" y="5960936"/>
            <a:ext cx="1458708" cy="196849"/>
          </a:xfrm>
          <a:prstGeom prst="rect">
            <a:avLst/>
          </a:prstGeom>
          <a:ln w="9525">
            <a:solidFill>
              <a:schemeClr val="accent6">
                <a:lumMod val="75000"/>
              </a:schemeClr>
            </a:solidFill>
          </a:ln>
        </p:spPr>
        <p:txBody>
          <a:bodyPr vert="horz" wrap="square" lIns="0" tIns="50165" rIns="0" bIns="0" rtlCol="0">
            <a:spAutoFit/>
          </a:bodyPr>
          <a:lstStyle/>
          <a:p>
            <a:pPr marL="91440">
              <a:lnSpc>
                <a:spcPct val="100000"/>
              </a:lnSpc>
              <a:spcBef>
                <a:spcPts val="395"/>
              </a:spcBef>
            </a:pPr>
            <a:r>
              <a:rPr lang="en-IN" sz="950" b="1">
                <a:latin typeface="Arial MT"/>
                <a:cs typeface="Arial MT"/>
              </a:rPr>
              <a:t>GoCoop</a:t>
            </a:r>
          </a:p>
        </p:txBody>
      </p:sp>
      <p:sp>
        <p:nvSpPr>
          <p:cNvPr id="26" name="TextBox 25">
            <a:extLst>
              <a:ext uri="{FF2B5EF4-FFF2-40B4-BE49-F238E27FC236}">
                <a16:creationId xmlns:a16="http://schemas.microsoft.com/office/drawing/2014/main" id="{611BDBA4-8F64-43C5-AD1B-A05E436CC93A}"/>
              </a:ext>
            </a:extLst>
          </p:cNvPr>
          <p:cNvSpPr txBox="1"/>
          <p:nvPr/>
        </p:nvSpPr>
        <p:spPr>
          <a:xfrm>
            <a:off x="10003989" y="3807424"/>
            <a:ext cx="2045338" cy="276999"/>
          </a:xfrm>
          <a:prstGeom prst="rect">
            <a:avLst/>
          </a:prstGeom>
          <a:noFill/>
        </p:spPr>
        <p:txBody>
          <a:bodyPr wrap="square" rtlCol="0">
            <a:spAutoFit/>
          </a:bodyPr>
          <a:lstStyle/>
          <a:p>
            <a:r>
              <a:rPr lang="en-IN" sz="1200" b="1">
                <a:latin typeface="Roboto" panose="02000000000000000000" pitchFamily="2" charset="0"/>
                <a:ea typeface="Roboto" panose="02000000000000000000" pitchFamily="2" charset="0"/>
              </a:rPr>
              <a:t>EMPLOYMENT STARTUPS</a:t>
            </a:r>
          </a:p>
        </p:txBody>
      </p:sp>
      <p:sp>
        <p:nvSpPr>
          <p:cNvPr id="50" name="TextBox 49">
            <a:extLst>
              <a:ext uri="{FF2B5EF4-FFF2-40B4-BE49-F238E27FC236}">
                <a16:creationId xmlns:a16="http://schemas.microsoft.com/office/drawing/2014/main" id="{F7D4A812-9BF0-9967-71B8-328AA673ECF0}"/>
              </a:ext>
            </a:extLst>
          </p:cNvPr>
          <p:cNvSpPr txBox="1"/>
          <p:nvPr/>
        </p:nvSpPr>
        <p:spPr>
          <a:xfrm>
            <a:off x="13933383" y="10949577"/>
            <a:ext cx="75968" cy="2431435"/>
          </a:xfrm>
          <a:prstGeom prst="rect">
            <a:avLst/>
          </a:prstGeom>
          <a:noFill/>
        </p:spPr>
        <p:txBody>
          <a:bodyPr wrap="square" rtlCol="0">
            <a:spAutoFit/>
          </a:bodyPr>
          <a:lstStyle/>
          <a:p>
            <a:r>
              <a:rPr lang="en-IN" sz="950">
                <a:latin typeface="Arial MT"/>
              </a:rPr>
              <a:t>Banking for the new  </a:t>
            </a:r>
          </a:p>
        </p:txBody>
      </p:sp>
      <p:sp>
        <p:nvSpPr>
          <p:cNvPr id="53" name="object 2">
            <a:extLst>
              <a:ext uri="{FF2B5EF4-FFF2-40B4-BE49-F238E27FC236}">
                <a16:creationId xmlns:a16="http://schemas.microsoft.com/office/drawing/2014/main" id="{9CC5E212-0A0F-9256-47F0-5E44DA3F4BA1}"/>
              </a:ext>
            </a:extLst>
          </p:cNvPr>
          <p:cNvSpPr txBox="1"/>
          <p:nvPr/>
        </p:nvSpPr>
        <p:spPr>
          <a:xfrm>
            <a:off x="6684081" y="4488193"/>
            <a:ext cx="1649178" cy="358431"/>
          </a:xfrm>
          <a:prstGeom prst="rect">
            <a:avLst/>
          </a:prstGeom>
          <a:ln w="9525">
            <a:solidFill>
              <a:schemeClr val="accent6">
                <a:lumMod val="75000"/>
              </a:schemeClr>
            </a:solidFill>
          </a:ln>
        </p:spPr>
        <p:txBody>
          <a:bodyPr vert="horz" wrap="square" lIns="0" tIns="50165" rIns="0" bIns="0" rtlCol="0">
            <a:spAutoFit/>
          </a:bodyPr>
          <a:lstStyle/>
          <a:p>
            <a:pPr marL="91440">
              <a:spcBef>
                <a:spcPts val="395"/>
              </a:spcBef>
            </a:pPr>
            <a:r>
              <a:rPr lang="en-US" sz="1000" i="0">
                <a:solidFill>
                  <a:srgbClr val="333333"/>
                </a:solidFill>
                <a:effectLst/>
                <a:latin typeface="Roboto" panose="02000000000000000000" pitchFamily="2" charset="0"/>
              </a:rPr>
              <a:t>India’s 1st neo-bank for next billion users</a:t>
            </a:r>
          </a:p>
        </p:txBody>
      </p:sp>
      <p:sp>
        <p:nvSpPr>
          <p:cNvPr id="54" name="object 2">
            <a:extLst>
              <a:ext uri="{FF2B5EF4-FFF2-40B4-BE49-F238E27FC236}">
                <a16:creationId xmlns:a16="http://schemas.microsoft.com/office/drawing/2014/main" id="{70C5DC4D-FD70-19A5-6162-8AAB7BA0F5EF}"/>
              </a:ext>
            </a:extLst>
          </p:cNvPr>
          <p:cNvSpPr txBox="1"/>
          <p:nvPr/>
        </p:nvSpPr>
        <p:spPr>
          <a:xfrm>
            <a:off x="6671941" y="5104691"/>
            <a:ext cx="1631534" cy="789319"/>
          </a:xfrm>
          <a:prstGeom prst="rect">
            <a:avLst/>
          </a:prstGeom>
          <a:ln w="9525">
            <a:solidFill>
              <a:schemeClr val="accent6">
                <a:lumMod val="75000"/>
              </a:schemeClr>
            </a:solidFill>
          </a:ln>
        </p:spPr>
        <p:txBody>
          <a:bodyPr vert="horz" wrap="square" lIns="0" tIns="50165" rIns="0" bIns="0" rtlCol="0">
            <a:spAutoFit/>
          </a:bodyPr>
          <a:lstStyle/>
          <a:p>
            <a:pPr marL="91440">
              <a:lnSpc>
                <a:spcPct val="100000"/>
              </a:lnSpc>
              <a:spcBef>
                <a:spcPts val="395"/>
              </a:spcBef>
            </a:pPr>
            <a:r>
              <a:rPr lang="en-IN" sz="950">
                <a:solidFill>
                  <a:schemeClr val="bg2">
                    <a:lumMod val="10000"/>
                  </a:schemeClr>
                </a:solidFill>
                <a:latin typeface="Roboto" panose="02000000000000000000" pitchFamily="2" charset="0"/>
                <a:ea typeface="Roboto" panose="02000000000000000000" pitchFamily="2" charset="0"/>
                <a:cs typeface="Arial MT"/>
              </a:rPr>
              <a:t>Banking for the new Bharat.</a:t>
            </a:r>
          </a:p>
          <a:p>
            <a:pPr marL="91440">
              <a:lnSpc>
                <a:spcPct val="100000"/>
              </a:lnSpc>
              <a:spcBef>
                <a:spcPts val="395"/>
              </a:spcBef>
            </a:pPr>
            <a:r>
              <a:rPr lang="en-IN" sz="950">
                <a:solidFill>
                  <a:schemeClr val="bg2">
                    <a:lumMod val="10000"/>
                  </a:schemeClr>
                </a:solidFill>
                <a:latin typeface="Roboto" panose="02000000000000000000" pitchFamily="2" charset="0"/>
                <a:ea typeface="Roboto" panose="02000000000000000000" pitchFamily="2" charset="0"/>
                <a:cs typeface="Arial MT"/>
              </a:rPr>
              <a:t>Insuring the digital Bharat</a:t>
            </a:r>
          </a:p>
          <a:p>
            <a:pPr marL="91440">
              <a:lnSpc>
                <a:spcPct val="100000"/>
              </a:lnSpc>
              <a:spcBef>
                <a:spcPts val="395"/>
              </a:spcBef>
            </a:pPr>
            <a:r>
              <a:rPr lang="en-IN" sz="950">
                <a:solidFill>
                  <a:schemeClr val="bg2">
                    <a:lumMod val="10000"/>
                  </a:schemeClr>
                </a:solidFill>
                <a:latin typeface="Roboto" panose="02000000000000000000" pitchFamily="2" charset="0"/>
                <a:ea typeface="Roboto" panose="02000000000000000000" pitchFamily="2" charset="0"/>
                <a:cs typeface="Arial MT"/>
              </a:rPr>
              <a:t>Make your shop</a:t>
            </a:r>
          </a:p>
          <a:p>
            <a:pPr marL="91440">
              <a:lnSpc>
                <a:spcPct val="100000"/>
              </a:lnSpc>
              <a:spcBef>
                <a:spcPts val="395"/>
              </a:spcBef>
            </a:pPr>
            <a:r>
              <a:rPr lang="en-IN" sz="950">
                <a:solidFill>
                  <a:schemeClr val="bg2">
                    <a:lumMod val="10000"/>
                  </a:schemeClr>
                </a:solidFill>
                <a:latin typeface="Roboto" panose="02000000000000000000" pitchFamily="2" charset="0"/>
                <a:ea typeface="Roboto" panose="02000000000000000000" pitchFamily="2" charset="0"/>
                <a:cs typeface="Arial MT"/>
              </a:rPr>
              <a:t>Mini ATM</a:t>
            </a:r>
          </a:p>
        </p:txBody>
      </p:sp>
      <p:sp>
        <p:nvSpPr>
          <p:cNvPr id="63" name="object 2">
            <a:extLst>
              <a:ext uri="{FF2B5EF4-FFF2-40B4-BE49-F238E27FC236}">
                <a16:creationId xmlns:a16="http://schemas.microsoft.com/office/drawing/2014/main" id="{10C3B12C-4171-109B-B404-D93F1D5BFC6A}"/>
              </a:ext>
            </a:extLst>
          </p:cNvPr>
          <p:cNvSpPr txBox="1"/>
          <p:nvPr/>
        </p:nvSpPr>
        <p:spPr>
          <a:xfrm>
            <a:off x="9895480" y="5425600"/>
            <a:ext cx="1458707" cy="343043"/>
          </a:xfrm>
          <a:prstGeom prst="rect">
            <a:avLst/>
          </a:prstGeom>
          <a:ln w="9525">
            <a:solidFill>
              <a:schemeClr val="accent6">
                <a:lumMod val="75000"/>
              </a:schemeClr>
            </a:solidFill>
          </a:ln>
        </p:spPr>
        <p:txBody>
          <a:bodyPr vert="horz" wrap="square" lIns="0" tIns="50165" rIns="0" bIns="0" rtlCol="0">
            <a:spAutoFit/>
          </a:bodyPr>
          <a:lstStyle/>
          <a:p>
            <a:pPr marL="91440">
              <a:lnSpc>
                <a:spcPct val="100000"/>
              </a:lnSpc>
              <a:spcBef>
                <a:spcPts val="395"/>
              </a:spcBef>
            </a:pPr>
            <a:r>
              <a:rPr lang="en-IN" sz="950">
                <a:solidFill>
                  <a:schemeClr val="bg2">
                    <a:lumMod val="10000"/>
                  </a:schemeClr>
                </a:solidFill>
                <a:latin typeface="Arial MT"/>
                <a:cs typeface="Arial MT"/>
              </a:rPr>
              <a:t>Building Customer Loyalty, At Scale</a:t>
            </a:r>
          </a:p>
        </p:txBody>
      </p:sp>
      <p:sp>
        <p:nvSpPr>
          <p:cNvPr id="2" name="object 2">
            <a:extLst>
              <a:ext uri="{FF2B5EF4-FFF2-40B4-BE49-F238E27FC236}">
                <a16:creationId xmlns:a16="http://schemas.microsoft.com/office/drawing/2014/main" id="{674FBCCF-D959-3428-0830-12A2E2E45772}"/>
              </a:ext>
            </a:extLst>
          </p:cNvPr>
          <p:cNvSpPr txBox="1"/>
          <p:nvPr/>
        </p:nvSpPr>
        <p:spPr>
          <a:xfrm>
            <a:off x="9897465" y="4474022"/>
            <a:ext cx="1445581" cy="466153"/>
          </a:xfrm>
          <a:prstGeom prst="rect">
            <a:avLst/>
          </a:prstGeom>
          <a:ln w="9525">
            <a:solidFill>
              <a:schemeClr val="accent6">
                <a:lumMod val="75000"/>
              </a:schemeClr>
            </a:solidFill>
          </a:ln>
        </p:spPr>
        <p:txBody>
          <a:bodyPr vert="horz" wrap="square" lIns="0" tIns="50165" rIns="0" bIns="0" rtlCol="0">
            <a:spAutoFit/>
          </a:bodyPr>
          <a:lstStyle/>
          <a:p>
            <a:pPr marL="91440">
              <a:spcBef>
                <a:spcPts val="395"/>
              </a:spcBef>
            </a:pPr>
            <a:r>
              <a:rPr lang="en-US" sz="900" i="0" u="none" strike="noStrike">
                <a:solidFill>
                  <a:srgbClr val="203B54"/>
                </a:solidFill>
                <a:effectLst/>
                <a:latin typeface="Arial MT"/>
              </a:rPr>
              <a:t>Making Lives Better With Digital Skilling &amp; Financial Inclusion</a:t>
            </a:r>
          </a:p>
        </p:txBody>
      </p:sp>
      <p:sp>
        <p:nvSpPr>
          <p:cNvPr id="28" name="object 2">
            <a:extLst>
              <a:ext uri="{FF2B5EF4-FFF2-40B4-BE49-F238E27FC236}">
                <a16:creationId xmlns:a16="http://schemas.microsoft.com/office/drawing/2014/main" id="{CE3F87F8-7D92-CF21-E77B-47C08B5BE18C}"/>
              </a:ext>
            </a:extLst>
          </p:cNvPr>
          <p:cNvSpPr txBox="1"/>
          <p:nvPr/>
        </p:nvSpPr>
        <p:spPr>
          <a:xfrm>
            <a:off x="6688787" y="6151789"/>
            <a:ext cx="1641225" cy="655949"/>
          </a:xfrm>
          <a:prstGeom prst="rect">
            <a:avLst/>
          </a:prstGeom>
          <a:ln w="9525">
            <a:solidFill>
              <a:schemeClr val="accent6">
                <a:lumMod val="75000"/>
              </a:schemeClr>
            </a:solidFill>
          </a:ln>
        </p:spPr>
        <p:txBody>
          <a:bodyPr vert="horz" wrap="square" lIns="0" tIns="50165" rIns="0" bIns="0" rtlCol="0">
            <a:spAutoFit/>
          </a:bodyPr>
          <a:lstStyle/>
          <a:p>
            <a:pPr marL="91440">
              <a:spcBef>
                <a:spcPts val="395"/>
              </a:spcBef>
            </a:pPr>
            <a:r>
              <a:rPr lang="en-US" sz="900" b="0" i="0">
                <a:solidFill>
                  <a:srgbClr val="2F261D"/>
                </a:solidFill>
                <a:effectLst/>
                <a:latin typeface="Arial MT"/>
              </a:rPr>
              <a:t>Bridging the Gap Between Insurance &amp; Rural India</a:t>
            </a:r>
          </a:p>
          <a:p>
            <a:pPr marL="91440">
              <a:spcBef>
                <a:spcPts val="395"/>
              </a:spcBef>
            </a:pPr>
            <a:r>
              <a:rPr lang="en-US" sz="900">
                <a:solidFill>
                  <a:srgbClr val="2F261D"/>
                </a:solidFill>
                <a:latin typeface="Arial MT"/>
              </a:rPr>
              <a:t>Rural India’s Gateway to Insurance</a:t>
            </a:r>
            <a:endParaRPr lang="en-US" sz="900" b="0" i="0">
              <a:solidFill>
                <a:srgbClr val="2F261D"/>
              </a:solidFill>
              <a:effectLst/>
              <a:latin typeface="Arial MT"/>
            </a:endParaRPr>
          </a:p>
        </p:txBody>
      </p:sp>
      <p:sp>
        <p:nvSpPr>
          <p:cNvPr id="31" name="object 2">
            <a:extLst>
              <a:ext uri="{FF2B5EF4-FFF2-40B4-BE49-F238E27FC236}">
                <a16:creationId xmlns:a16="http://schemas.microsoft.com/office/drawing/2014/main" id="{9BCCD39B-86CA-C173-1A25-B022BC7617A5}"/>
              </a:ext>
            </a:extLst>
          </p:cNvPr>
          <p:cNvSpPr txBox="1"/>
          <p:nvPr/>
        </p:nvSpPr>
        <p:spPr>
          <a:xfrm>
            <a:off x="9880761" y="6165595"/>
            <a:ext cx="1445581" cy="466153"/>
          </a:xfrm>
          <a:prstGeom prst="rect">
            <a:avLst/>
          </a:prstGeom>
          <a:ln w="9525">
            <a:solidFill>
              <a:schemeClr val="accent6">
                <a:lumMod val="75000"/>
              </a:schemeClr>
            </a:solidFill>
          </a:ln>
        </p:spPr>
        <p:txBody>
          <a:bodyPr vert="horz" wrap="square" lIns="0" tIns="50165" rIns="0" bIns="0" rtlCol="0">
            <a:spAutoFit/>
          </a:bodyPr>
          <a:lstStyle/>
          <a:p>
            <a:pPr marL="91440">
              <a:spcBef>
                <a:spcPts val="395"/>
              </a:spcBef>
            </a:pPr>
            <a:r>
              <a:rPr lang="en-US" sz="900">
                <a:latin typeface="Arial MT"/>
              </a:rPr>
              <a:t>G</a:t>
            </a:r>
            <a:r>
              <a:rPr lang="en-US" sz="900" b="0" i="0">
                <a:effectLst/>
                <a:latin typeface="Arial MT"/>
              </a:rPr>
              <a:t>lobal marketplace for handlooms &amp; crafts of India</a:t>
            </a:r>
          </a:p>
        </p:txBody>
      </p:sp>
      <p:sp>
        <p:nvSpPr>
          <p:cNvPr id="34" name="object 2">
            <a:extLst>
              <a:ext uri="{FF2B5EF4-FFF2-40B4-BE49-F238E27FC236}">
                <a16:creationId xmlns:a16="http://schemas.microsoft.com/office/drawing/2014/main" id="{BB187D38-130C-28AF-56C2-F5919195C7DE}"/>
              </a:ext>
            </a:extLst>
          </p:cNvPr>
          <p:cNvSpPr txBox="1"/>
          <p:nvPr/>
        </p:nvSpPr>
        <p:spPr>
          <a:xfrm>
            <a:off x="6740088" y="1515317"/>
            <a:ext cx="1649081" cy="343043"/>
          </a:xfrm>
          <a:prstGeom prst="rect">
            <a:avLst/>
          </a:prstGeom>
          <a:ln w="9525">
            <a:solidFill>
              <a:schemeClr val="accent6">
                <a:lumMod val="75000"/>
              </a:schemeClr>
            </a:solidFill>
          </a:ln>
        </p:spPr>
        <p:txBody>
          <a:bodyPr vert="horz" wrap="square" lIns="0" tIns="50165" rIns="0" bIns="0" rtlCol="0">
            <a:spAutoFit/>
          </a:bodyPr>
          <a:lstStyle/>
          <a:p>
            <a:pPr marL="91440">
              <a:lnSpc>
                <a:spcPct val="100000"/>
              </a:lnSpc>
              <a:spcBef>
                <a:spcPts val="395"/>
              </a:spcBef>
            </a:pPr>
            <a:r>
              <a:rPr lang="en-US" sz="950">
                <a:solidFill>
                  <a:srgbClr val="000000"/>
                </a:solidFill>
                <a:latin typeface="Roboto" panose="02000000000000000000" pitchFamily="2" charset="0"/>
                <a:ea typeface="Roboto" panose="02000000000000000000" pitchFamily="2" charset="0"/>
                <a:cs typeface="Times New Roman" panose="02020603050405020304" pitchFamily="18" charset="0"/>
              </a:rPr>
              <a:t>E</a:t>
            </a:r>
            <a:r>
              <a:rPr lang="en-US" sz="950" b="0" i="0">
                <a:solidFill>
                  <a:srgbClr val="000000"/>
                </a:solidFill>
                <a:effectLst/>
                <a:latin typeface="Roboto" panose="02000000000000000000" pitchFamily="2" charset="0"/>
                <a:ea typeface="Roboto" panose="02000000000000000000" pitchFamily="2" charset="0"/>
                <a:cs typeface="Times New Roman" panose="02020603050405020304" pitchFamily="18" charset="0"/>
              </a:rPr>
              <a:t>nsuring 100 percent institutional delivery</a:t>
            </a:r>
            <a:endParaRPr lang="en-US" sz="950" b="1">
              <a:latin typeface="Roboto" panose="02000000000000000000" pitchFamily="2" charset="0"/>
              <a:ea typeface="Roboto" panose="02000000000000000000" pitchFamily="2" charset="0"/>
              <a:cs typeface="Times New Roman" panose="02020603050405020304" pitchFamily="18" charset="0"/>
            </a:endParaRPr>
          </a:p>
        </p:txBody>
      </p:sp>
      <p:sp>
        <p:nvSpPr>
          <p:cNvPr id="35" name="object 2">
            <a:extLst>
              <a:ext uri="{FF2B5EF4-FFF2-40B4-BE49-F238E27FC236}">
                <a16:creationId xmlns:a16="http://schemas.microsoft.com/office/drawing/2014/main" id="{7B0C19D4-2C9C-2C58-EF83-AAB88871C8CA}"/>
              </a:ext>
            </a:extLst>
          </p:cNvPr>
          <p:cNvSpPr txBox="1"/>
          <p:nvPr/>
        </p:nvSpPr>
        <p:spPr>
          <a:xfrm>
            <a:off x="6764104" y="3080600"/>
            <a:ext cx="1625066" cy="353803"/>
          </a:xfrm>
          <a:prstGeom prst="rect">
            <a:avLst/>
          </a:prstGeom>
          <a:ln w="9525">
            <a:solidFill>
              <a:schemeClr val="accent6">
                <a:lumMod val="75000"/>
              </a:schemeClr>
            </a:solidFill>
          </a:ln>
        </p:spPr>
        <p:txBody>
          <a:bodyPr vert="horz" wrap="square" lIns="0" tIns="50165" rIns="0" bIns="0" rtlCol="0">
            <a:spAutoFit/>
          </a:bodyPr>
          <a:lstStyle/>
          <a:p>
            <a:pPr marL="91440">
              <a:lnSpc>
                <a:spcPct val="100000"/>
              </a:lnSpc>
              <a:spcBef>
                <a:spcPts val="395"/>
              </a:spcBef>
            </a:pPr>
            <a:r>
              <a:rPr lang="en-US" sz="950">
                <a:latin typeface="Roboto" panose="02000000000000000000" pitchFamily="2" charset="0"/>
                <a:ea typeface="Roboto" panose="02000000000000000000" pitchFamily="2" charset="0"/>
                <a:cs typeface="Arial MT"/>
              </a:rPr>
              <a:t>Get video consultation with city doctors in own village</a:t>
            </a:r>
          </a:p>
        </p:txBody>
      </p:sp>
      <p:sp>
        <p:nvSpPr>
          <p:cNvPr id="36" name="object 2">
            <a:extLst>
              <a:ext uri="{FF2B5EF4-FFF2-40B4-BE49-F238E27FC236}">
                <a16:creationId xmlns:a16="http://schemas.microsoft.com/office/drawing/2014/main" id="{FFD44C19-F044-FAB6-7E1D-98A68BE8CFE6}"/>
              </a:ext>
            </a:extLst>
          </p:cNvPr>
          <p:cNvSpPr txBox="1"/>
          <p:nvPr/>
        </p:nvSpPr>
        <p:spPr>
          <a:xfrm>
            <a:off x="6740088" y="2259791"/>
            <a:ext cx="1645245" cy="489236"/>
          </a:xfrm>
          <a:prstGeom prst="rect">
            <a:avLst/>
          </a:prstGeom>
          <a:ln w="9525">
            <a:solidFill>
              <a:schemeClr val="accent6">
                <a:lumMod val="75000"/>
              </a:schemeClr>
            </a:solidFill>
          </a:ln>
        </p:spPr>
        <p:txBody>
          <a:bodyPr vert="horz" wrap="square" lIns="0" tIns="50165" rIns="0" bIns="0" rtlCol="0">
            <a:spAutoFit/>
          </a:bodyPr>
          <a:lstStyle/>
          <a:p>
            <a:pPr marL="91440">
              <a:lnSpc>
                <a:spcPct val="100000"/>
              </a:lnSpc>
              <a:spcBef>
                <a:spcPts val="395"/>
              </a:spcBef>
            </a:pPr>
            <a:r>
              <a:rPr lang="en-US" sz="950" b="0" i="0">
                <a:effectLst/>
                <a:latin typeface="Roboto" panose="02000000000000000000" pitchFamily="2" charset="0"/>
                <a:ea typeface="Roboto" panose="02000000000000000000" pitchFamily="2" charset="0"/>
              </a:rPr>
              <a:t>NIRAMAI stands for "Non-Invasive Risk Assessment with Machine Intelligence</a:t>
            </a:r>
            <a:r>
              <a:rPr lang="en-US" sz="950" b="0" i="0">
                <a:solidFill>
                  <a:srgbClr val="7B7D85"/>
                </a:solidFill>
                <a:effectLst/>
                <a:latin typeface="Roboto" panose="02000000000000000000" pitchFamily="2" charset="0"/>
                <a:ea typeface="Roboto" panose="02000000000000000000" pitchFamily="2" charset="0"/>
              </a:rPr>
              <a:t>“</a:t>
            </a:r>
          </a:p>
        </p:txBody>
      </p:sp>
      <p:sp>
        <p:nvSpPr>
          <p:cNvPr id="37" name="object 2">
            <a:extLst>
              <a:ext uri="{FF2B5EF4-FFF2-40B4-BE49-F238E27FC236}">
                <a16:creationId xmlns:a16="http://schemas.microsoft.com/office/drawing/2014/main" id="{249D2167-6CA0-4BFA-1C99-D2AD4244C94B}"/>
              </a:ext>
            </a:extLst>
          </p:cNvPr>
          <p:cNvSpPr txBox="1"/>
          <p:nvPr/>
        </p:nvSpPr>
        <p:spPr>
          <a:xfrm>
            <a:off x="9860790" y="1528157"/>
            <a:ext cx="1466374" cy="881652"/>
          </a:xfrm>
          <a:prstGeom prst="rect">
            <a:avLst/>
          </a:prstGeom>
          <a:ln w="9525">
            <a:solidFill>
              <a:schemeClr val="accent6">
                <a:lumMod val="75000"/>
              </a:schemeClr>
            </a:solidFill>
          </a:ln>
        </p:spPr>
        <p:txBody>
          <a:bodyPr vert="horz" wrap="square" lIns="0" tIns="50165" rIns="0" bIns="0" rtlCol="0">
            <a:spAutoFit/>
          </a:bodyPr>
          <a:lstStyle/>
          <a:p>
            <a:pPr marL="91440">
              <a:lnSpc>
                <a:spcPct val="100000"/>
              </a:lnSpc>
              <a:spcBef>
                <a:spcPts val="395"/>
              </a:spcBef>
            </a:pPr>
            <a:r>
              <a:rPr lang="en-US" sz="900">
                <a:solidFill>
                  <a:srgbClr val="000000"/>
                </a:solidFill>
                <a:latin typeface="Roboto" panose="02000000000000000000" pitchFamily="2" charset="0"/>
                <a:ea typeface="Roboto" panose="02000000000000000000" pitchFamily="2" charset="0"/>
              </a:rPr>
              <a:t>Bridging</a:t>
            </a:r>
            <a:r>
              <a:rPr lang="en-US" sz="900" b="0" i="0">
                <a:solidFill>
                  <a:srgbClr val="000000"/>
                </a:solidFill>
                <a:effectLst/>
                <a:latin typeface="Roboto" panose="02000000000000000000" pitchFamily="2" charset="0"/>
                <a:ea typeface="Roboto" panose="02000000000000000000" pitchFamily="2" charset="0"/>
              </a:rPr>
              <a:t> the extant learning gaps affordably in India by leveraging technology, and implementing nudged learning </a:t>
            </a:r>
            <a:r>
              <a:rPr lang="en-US" sz="900">
                <a:solidFill>
                  <a:srgbClr val="000000"/>
                </a:solidFill>
                <a:latin typeface="Roboto" panose="02000000000000000000" pitchFamily="2" charset="0"/>
                <a:ea typeface="Roboto" panose="02000000000000000000" pitchFamily="2" charset="0"/>
              </a:rPr>
              <a:t>from</a:t>
            </a:r>
            <a:r>
              <a:rPr lang="en-US" sz="900" b="0" i="0">
                <a:solidFill>
                  <a:srgbClr val="000000"/>
                </a:solidFill>
                <a:effectLst/>
                <a:latin typeface="Roboto" panose="02000000000000000000" pitchFamily="2" charset="0"/>
                <a:ea typeface="Roboto" panose="02000000000000000000" pitchFamily="2" charset="0"/>
              </a:rPr>
              <a:t> its programs</a:t>
            </a:r>
            <a:endParaRPr lang="en-IN" sz="900" b="1">
              <a:latin typeface="Roboto" panose="02000000000000000000" pitchFamily="2" charset="0"/>
              <a:ea typeface="Roboto" panose="02000000000000000000" pitchFamily="2" charset="0"/>
              <a:cs typeface="Arial MT"/>
            </a:endParaRPr>
          </a:p>
        </p:txBody>
      </p:sp>
      <p:sp>
        <p:nvSpPr>
          <p:cNvPr id="38" name="object 2">
            <a:extLst>
              <a:ext uri="{FF2B5EF4-FFF2-40B4-BE49-F238E27FC236}">
                <a16:creationId xmlns:a16="http://schemas.microsoft.com/office/drawing/2014/main" id="{4764EAAF-43E9-3C96-03E2-40F69C3913BB}"/>
              </a:ext>
            </a:extLst>
          </p:cNvPr>
          <p:cNvSpPr txBox="1"/>
          <p:nvPr/>
        </p:nvSpPr>
        <p:spPr>
          <a:xfrm>
            <a:off x="9837034" y="2643371"/>
            <a:ext cx="1478988" cy="189154"/>
          </a:xfrm>
          <a:prstGeom prst="rect">
            <a:avLst/>
          </a:prstGeom>
          <a:ln w="9525">
            <a:solidFill>
              <a:schemeClr val="accent6">
                <a:lumMod val="75000"/>
              </a:schemeClr>
            </a:solidFill>
          </a:ln>
        </p:spPr>
        <p:txBody>
          <a:bodyPr vert="horz" wrap="square" lIns="0" tIns="50165" rIns="0" bIns="0" rtlCol="0">
            <a:spAutoFit/>
          </a:bodyPr>
          <a:lstStyle/>
          <a:p>
            <a:pPr marL="91440">
              <a:lnSpc>
                <a:spcPct val="100000"/>
              </a:lnSpc>
              <a:spcBef>
                <a:spcPts val="395"/>
              </a:spcBef>
            </a:pPr>
            <a:r>
              <a:rPr lang="en-US" sz="900" b="0" i="0">
                <a:effectLst/>
                <a:latin typeface="Roboto" panose="02000000000000000000" pitchFamily="2" charset="0"/>
                <a:ea typeface="Roboto" panose="02000000000000000000" pitchFamily="2" charset="0"/>
              </a:rPr>
              <a:t>Building Next Gen Schools</a:t>
            </a:r>
            <a:endParaRPr lang="en-US" sz="900">
              <a:solidFill>
                <a:srgbClr val="FFFFFF"/>
              </a:solidFill>
              <a:latin typeface="Roboto" panose="02000000000000000000" pitchFamily="2" charset="0"/>
              <a:ea typeface="Roboto" panose="02000000000000000000" pitchFamily="2" charset="0"/>
            </a:endParaRPr>
          </a:p>
        </p:txBody>
      </p:sp>
      <p:sp>
        <p:nvSpPr>
          <p:cNvPr id="48" name="object 2">
            <a:extLst>
              <a:ext uri="{FF2B5EF4-FFF2-40B4-BE49-F238E27FC236}">
                <a16:creationId xmlns:a16="http://schemas.microsoft.com/office/drawing/2014/main" id="{77DBEF13-E759-2B1B-B3AC-8AC0CCA92EFD}"/>
              </a:ext>
            </a:extLst>
          </p:cNvPr>
          <p:cNvSpPr txBox="1"/>
          <p:nvPr/>
        </p:nvSpPr>
        <p:spPr>
          <a:xfrm>
            <a:off x="9837034" y="3028322"/>
            <a:ext cx="1478988" cy="476511"/>
          </a:xfrm>
          <a:prstGeom prst="rect">
            <a:avLst/>
          </a:prstGeom>
          <a:ln w="9525">
            <a:solidFill>
              <a:schemeClr val="accent6">
                <a:lumMod val="75000"/>
              </a:schemeClr>
            </a:solidFill>
          </a:ln>
        </p:spPr>
        <p:txBody>
          <a:bodyPr vert="horz" wrap="square" lIns="0" tIns="50165" rIns="0" bIns="0" rtlCol="0">
            <a:spAutoFit/>
          </a:bodyPr>
          <a:lstStyle/>
          <a:p>
            <a:pPr marL="91440">
              <a:lnSpc>
                <a:spcPct val="100000"/>
              </a:lnSpc>
              <a:spcBef>
                <a:spcPts val="395"/>
              </a:spcBef>
            </a:pPr>
            <a:r>
              <a:rPr lang="en-IN" sz="900">
                <a:latin typeface="Roboto" panose="02000000000000000000" pitchFamily="2" charset="0"/>
                <a:ea typeface="Roboto" panose="02000000000000000000" pitchFamily="2" charset="0"/>
                <a:cs typeface="Arial MT"/>
              </a:rPr>
              <a:t>Providing quality learning opportunities for children in low resource settings</a:t>
            </a:r>
          </a:p>
        </p:txBody>
      </p:sp>
      <p:sp>
        <p:nvSpPr>
          <p:cNvPr id="39" name="TextBox 38">
            <a:extLst>
              <a:ext uri="{FF2B5EF4-FFF2-40B4-BE49-F238E27FC236}">
                <a16:creationId xmlns:a16="http://schemas.microsoft.com/office/drawing/2014/main" id="{EAE00E81-953F-1B30-2F63-B05446E7FD75}"/>
              </a:ext>
            </a:extLst>
          </p:cNvPr>
          <p:cNvSpPr txBox="1"/>
          <p:nvPr/>
        </p:nvSpPr>
        <p:spPr>
          <a:xfrm>
            <a:off x="94380" y="4277173"/>
            <a:ext cx="2279853" cy="2616101"/>
          </a:xfrm>
          <a:prstGeom prst="rect">
            <a:avLst/>
          </a:prstGeom>
          <a:noFill/>
        </p:spPr>
        <p:txBody>
          <a:bodyPr wrap="square" rtlCol="0">
            <a:spAutoFit/>
          </a:bodyPr>
          <a:lstStyle/>
          <a:p>
            <a:pPr marL="171450" indent="-171450">
              <a:buFont typeface="Arial" panose="020B0604020202020204" pitchFamily="34" charset="0"/>
              <a:buChar char="•"/>
            </a:pPr>
            <a:r>
              <a:rPr lang="en-US" sz="1050" b="1" i="0">
                <a:solidFill>
                  <a:schemeClr val="accent6">
                    <a:lumMod val="50000"/>
                  </a:schemeClr>
                </a:solidFill>
                <a:effectLst/>
                <a:latin typeface="Roboto" panose="02000000000000000000" pitchFamily="2" charset="0"/>
                <a:ea typeface="Roboto" panose="02000000000000000000" pitchFamily="2" charset="0"/>
              </a:rPr>
              <a:t>India needs Rs 13.52 </a:t>
            </a:r>
            <a:r>
              <a:rPr lang="en-US" sz="1050" i="0">
                <a:solidFill>
                  <a:srgbClr val="000000"/>
                </a:solidFill>
                <a:effectLst/>
                <a:latin typeface="Roboto" panose="02000000000000000000" pitchFamily="2" charset="0"/>
                <a:ea typeface="Roboto" panose="02000000000000000000" pitchFamily="2" charset="0"/>
              </a:rPr>
              <a:t>lakh cr annual investment to create full employment; a study by </a:t>
            </a:r>
            <a:r>
              <a:rPr lang="en-US" sz="1050" b="0" i="0">
                <a:solidFill>
                  <a:srgbClr val="000000"/>
                </a:solidFill>
                <a:effectLst/>
                <a:latin typeface="Roboto" panose="02000000000000000000" pitchFamily="2" charset="0"/>
                <a:ea typeface="Roboto" panose="02000000000000000000" pitchFamily="2" charset="0"/>
              </a:rPr>
              <a:t>The People's Commission on Employment and Unemployment.</a:t>
            </a:r>
          </a:p>
          <a:p>
            <a:pPr marL="171450" indent="-171450">
              <a:buFont typeface="Arial" panose="020B0604020202020204" pitchFamily="34" charset="0"/>
              <a:buChar char="•"/>
            </a:pPr>
            <a:r>
              <a:rPr lang="en-US" sz="1050" i="0">
                <a:solidFill>
                  <a:srgbClr val="202124"/>
                </a:solidFill>
                <a:effectLst/>
                <a:latin typeface="Roboto" panose="02000000000000000000" pitchFamily="2" charset="0"/>
                <a:ea typeface="Roboto" panose="02000000000000000000" pitchFamily="2" charset="0"/>
              </a:rPr>
              <a:t>Indian edtech startups have received total investment of US$ 3.94 billion across 155 deals in FY22.</a:t>
            </a:r>
            <a:endParaRPr lang="en-US" sz="1050" i="0">
              <a:solidFill>
                <a:srgbClr val="000000"/>
              </a:solidFill>
              <a:effectLst/>
              <a:latin typeface="Roboto" panose="02000000000000000000" pitchFamily="2" charset="0"/>
              <a:ea typeface="Roboto" panose="02000000000000000000" pitchFamily="2" charset="0"/>
            </a:endParaRPr>
          </a:p>
          <a:p>
            <a:pPr marL="171450" indent="-171450">
              <a:buFont typeface="Arial" panose="020B0604020202020204" pitchFamily="34" charset="0"/>
              <a:buChar char="•"/>
            </a:pPr>
            <a:r>
              <a:rPr lang="en-US" sz="1050" b="0" i="0">
                <a:solidFill>
                  <a:srgbClr val="2E2D2D"/>
                </a:solidFill>
                <a:effectLst/>
                <a:latin typeface="Roboto" panose="02000000000000000000" pitchFamily="2" charset="0"/>
                <a:ea typeface="Roboto" panose="02000000000000000000" pitchFamily="2" charset="0"/>
              </a:rPr>
              <a:t>Healthcare industry in India is projected to reach $372 bn by 2022</a:t>
            </a:r>
          </a:p>
          <a:p>
            <a:pPr marL="171450" indent="-171450">
              <a:buFont typeface="Arial" panose="020B0604020202020204" pitchFamily="34" charset="0"/>
              <a:buChar char="•"/>
            </a:pPr>
            <a:endParaRPr lang="en-US" sz="950" i="0">
              <a:solidFill>
                <a:srgbClr val="000000"/>
              </a:solidFill>
              <a:effectLst/>
              <a:latin typeface="Arial MT"/>
            </a:endParaRPr>
          </a:p>
          <a:p>
            <a:endParaRPr lang="en-IN"/>
          </a:p>
        </p:txBody>
      </p:sp>
      <p:sp>
        <p:nvSpPr>
          <p:cNvPr id="22" name="TextBox 21">
            <a:extLst>
              <a:ext uri="{FF2B5EF4-FFF2-40B4-BE49-F238E27FC236}">
                <a16:creationId xmlns:a16="http://schemas.microsoft.com/office/drawing/2014/main" id="{DA789C6B-D285-9DD3-E4BA-8B94D598BEAA}"/>
              </a:ext>
            </a:extLst>
          </p:cNvPr>
          <p:cNvSpPr txBox="1"/>
          <p:nvPr/>
        </p:nvSpPr>
        <p:spPr>
          <a:xfrm>
            <a:off x="2374234" y="4264755"/>
            <a:ext cx="5508525" cy="2390398"/>
          </a:xfrm>
          <a:prstGeom prst="rect">
            <a:avLst/>
          </a:prstGeom>
          <a:noFill/>
        </p:spPr>
        <p:txBody>
          <a:bodyPr wrap="square" rtlCol="0">
            <a:spAutoFit/>
          </a:bodyPr>
          <a:lstStyle/>
          <a:p>
            <a:pPr marL="197485">
              <a:lnSpc>
                <a:spcPct val="100000"/>
              </a:lnSpc>
              <a:spcBef>
                <a:spcPts val="100"/>
              </a:spcBef>
            </a:pPr>
            <a:r>
              <a:rPr lang="en-IN" sz="1200" b="1" spc="-5">
                <a:solidFill>
                  <a:schemeClr val="accent6">
                    <a:lumMod val="50000"/>
                  </a:schemeClr>
                </a:solidFill>
                <a:latin typeface="Roboto" panose="02000000000000000000" pitchFamily="2" charset="0"/>
                <a:ea typeface="Roboto" panose="02000000000000000000" pitchFamily="2" charset="0"/>
                <a:cs typeface="Calibri"/>
              </a:rPr>
              <a:t>Rural Education</a:t>
            </a:r>
            <a:r>
              <a:rPr lang="en-IN" sz="1200" b="1" i="1" spc="-5">
                <a:solidFill>
                  <a:schemeClr val="accent6">
                    <a:lumMod val="50000"/>
                  </a:schemeClr>
                </a:solidFill>
                <a:latin typeface="Roboto" panose="02000000000000000000" pitchFamily="2" charset="0"/>
                <a:ea typeface="Roboto" panose="02000000000000000000" pitchFamily="2" charset="0"/>
                <a:cs typeface="Calibri"/>
              </a:rPr>
              <a:t>: </a:t>
            </a:r>
            <a:r>
              <a:rPr lang="en-IN" sz="1000" spc="-5">
                <a:latin typeface="Roboto" panose="02000000000000000000" pitchFamily="2" charset="0"/>
                <a:ea typeface="Roboto" panose="02000000000000000000" pitchFamily="2" charset="0"/>
                <a:cs typeface="Calibri"/>
              </a:rPr>
              <a:t>Samagra Shiksha, Shiksha Karmi Project,</a:t>
            </a:r>
          </a:p>
          <a:p>
            <a:pPr marL="197485">
              <a:lnSpc>
                <a:spcPct val="100000"/>
              </a:lnSpc>
              <a:spcBef>
                <a:spcPts val="100"/>
              </a:spcBef>
            </a:pPr>
            <a:r>
              <a:rPr lang="en-IN" sz="1000" spc="-5">
                <a:latin typeface="Roboto" panose="02000000000000000000" pitchFamily="2" charset="0"/>
                <a:ea typeface="Roboto" panose="02000000000000000000" pitchFamily="2" charset="0"/>
                <a:cs typeface="Calibri"/>
              </a:rPr>
              <a:t> Lok Jambish Pariyojana, Digital initiatives</a:t>
            </a:r>
            <a:endParaRPr lang="en-IN" sz="1000">
              <a:latin typeface="Roboto" panose="02000000000000000000" pitchFamily="2" charset="0"/>
              <a:ea typeface="Roboto" panose="02000000000000000000" pitchFamily="2" charset="0"/>
              <a:cs typeface="Calibri"/>
            </a:endParaRPr>
          </a:p>
          <a:p>
            <a:pPr marL="121920" marR="1756410" algn="just">
              <a:spcBef>
                <a:spcPts val="930"/>
              </a:spcBef>
              <a:tabLst>
                <a:tab pos="295275" algn="l"/>
              </a:tabLst>
            </a:pPr>
            <a:r>
              <a:rPr lang="en-IN" sz="1000" spc="-5">
                <a:latin typeface="Roboto" panose="02000000000000000000" pitchFamily="2" charset="0"/>
                <a:ea typeface="Roboto" panose="02000000000000000000" pitchFamily="2" charset="0"/>
                <a:cs typeface="Calibri"/>
              </a:rPr>
              <a:t> </a:t>
            </a:r>
            <a:r>
              <a:rPr lang="en-IN" sz="1200" b="1" spc="-5">
                <a:solidFill>
                  <a:schemeClr val="accent6">
                    <a:lumMod val="50000"/>
                  </a:schemeClr>
                </a:solidFill>
                <a:latin typeface="Roboto" panose="02000000000000000000" pitchFamily="2" charset="0"/>
                <a:ea typeface="Roboto" panose="02000000000000000000" pitchFamily="2" charset="0"/>
                <a:cs typeface="Calibri"/>
              </a:rPr>
              <a:t>Health Care:  </a:t>
            </a:r>
            <a:r>
              <a:rPr lang="en-IN" sz="1000" spc="-5">
                <a:latin typeface="Roboto" panose="02000000000000000000" pitchFamily="2" charset="0"/>
                <a:ea typeface="Roboto" panose="02000000000000000000" pitchFamily="2" charset="0"/>
                <a:cs typeface="Calibri"/>
              </a:rPr>
              <a:t>National rural Health Mission, Ayushman Bharat, Janani Shishu Suraksha Karyakram</a:t>
            </a:r>
          </a:p>
          <a:p>
            <a:pPr marL="121920" marR="1756410" algn="just">
              <a:lnSpc>
                <a:spcPct val="100000"/>
              </a:lnSpc>
              <a:spcBef>
                <a:spcPts val="930"/>
              </a:spcBef>
              <a:tabLst>
                <a:tab pos="295275" algn="l"/>
              </a:tabLst>
            </a:pPr>
            <a:r>
              <a:rPr lang="en-IN" sz="1200" b="1" spc="-5">
                <a:solidFill>
                  <a:schemeClr val="accent6">
                    <a:lumMod val="50000"/>
                  </a:schemeClr>
                </a:solidFill>
                <a:latin typeface="Roboto" panose="02000000000000000000" pitchFamily="2" charset="0"/>
                <a:ea typeface="Roboto" panose="02000000000000000000" pitchFamily="2" charset="0"/>
                <a:cs typeface="Calibri"/>
              </a:rPr>
              <a:t>Fintech: </a:t>
            </a:r>
            <a:r>
              <a:rPr lang="en-IN" sz="1000" spc="-5">
                <a:latin typeface="Roboto" panose="02000000000000000000" pitchFamily="2" charset="0"/>
                <a:ea typeface="Roboto" panose="02000000000000000000" pitchFamily="2" charset="0"/>
                <a:cs typeface="Calibri"/>
              </a:rPr>
              <a:t>Pradhan Mantri Jan Dhan Yojana (PMJDY), Pradhan  Mantri Mudra Yojana</a:t>
            </a:r>
          </a:p>
          <a:p>
            <a:pPr marL="121920" marR="1756410" algn="just">
              <a:lnSpc>
                <a:spcPct val="100000"/>
              </a:lnSpc>
              <a:spcBef>
                <a:spcPts val="930"/>
              </a:spcBef>
              <a:tabLst>
                <a:tab pos="295275" algn="l"/>
              </a:tabLst>
            </a:pPr>
            <a:r>
              <a:rPr lang="en-IN" sz="1200" b="1" spc="-5">
                <a:solidFill>
                  <a:schemeClr val="accent6">
                    <a:lumMod val="50000"/>
                  </a:schemeClr>
                </a:solidFill>
                <a:latin typeface="Roboto" panose="02000000000000000000" pitchFamily="2" charset="0"/>
                <a:ea typeface="Roboto" panose="02000000000000000000" pitchFamily="2" charset="0"/>
                <a:cs typeface="Calibri"/>
              </a:rPr>
              <a:t>Rural Employment:  </a:t>
            </a:r>
            <a:r>
              <a:rPr lang="en-IN" sz="1000" spc="-5">
                <a:latin typeface="Roboto" panose="02000000000000000000" pitchFamily="2" charset="0"/>
                <a:ea typeface="Roboto" panose="02000000000000000000" pitchFamily="2" charset="0"/>
                <a:cs typeface="Calibri"/>
              </a:rPr>
              <a:t>Pradhan Mantri Gram Sadak Yojana (PMGSY), Pradhan Mantri Awaas Yojana Gramin, Mission </a:t>
            </a:r>
            <a:r>
              <a:rPr lang="en-IN" sz="1050" spc="-5">
                <a:latin typeface="Roboto" panose="02000000000000000000" pitchFamily="2" charset="0"/>
                <a:ea typeface="Roboto" panose="02000000000000000000" pitchFamily="2" charset="0"/>
                <a:cs typeface="Calibri"/>
              </a:rPr>
              <a:t>Antyodaya</a:t>
            </a:r>
            <a:endParaRPr lang="en-IN" sz="1050">
              <a:latin typeface="Roboto" panose="02000000000000000000" pitchFamily="2" charset="0"/>
              <a:ea typeface="Roboto" panose="02000000000000000000" pitchFamily="2" charset="0"/>
              <a:cs typeface="Calibri"/>
            </a:endParaRPr>
          </a:p>
          <a:p>
            <a:pPr marL="171450" indent="-171450">
              <a:buFont typeface="Arial" panose="020B0604020202020204" pitchFamily="34" charset="0"/>
              <a:buChar char="•"/>
            </a:pPr>
            <a:endParaRPr lang="en-US" sz="950" i="0" dirty="0">
              <a:solidFill>
                <a:srgbClr val="000000"/>
              </a:solidFill>
              <a:effectLst/>
              <a:latin typeface="Arial MT"/>
            </a:endParaRPr>
          </a:p>
          <a:p>
            <a:endParaRPr lang="en-IN" dirty="0"/>
          </a:p>
        </p:txBody>
      </p:sp>
      <p:pic>
        <p:nvPicPr>
          <p:cNvPr id="23" name="Picture 22" descr="A picture containing text, clipart&#10;&#10;Description automatically generated">
            <a:extLst>
              <a:ext uri="{FF2B5EF4-FFF2-40B4-BE49-F238E27FC236}">
                <a16:creationId xmlns:a16="http://schemas.microsoft.com/office/drawing/2014/main" id="{706913DE-C7DE-C5ED-9730-FD54396DB483}"/>
              </a:ext>
            </a:extLst>
          </p:cNvPr>
          <p:cNvPicPr>
            <a:picLocks noChangeAspect="1"/>
          </p:cNvPicPr>
          <p:nvPr/>
        </p:nvPicPr>
        <p:blipFill>
          <a:blip r:embed="rId24"/>
          <a:stretch>
            <a:fillRect/>
          </a:stretch>
        </p:blipFill>
        <p:spPr>
          <a:xfrm>
            <a:off x="8355327" y="4528827"/>
            <a:ext cx="701041" cy="317031"/>
          </a:xfrm>
          <a:prstGeom prst="rect">
            <a:avLst/>
          </a:prstGeom>
        </p:spPr>
      </p:pic>
      <p:pic>
        <p:nvPicPr>
          <p:cNvPr id="21" name="Picture 20">
            <a:extLst>
              <a:ext uri="{FF2B5EF4-FFF2-40B4-BE49-F238E27FC236}">
                <a16:creationId xmlns:a16="http://schemas.microsoft.com/office/drawing/2014/main" id="{946B6E8C-DECD-71BA-E585-EE73A7E0E056}"/>
              </a:ext>
            </a:extLst>
          </p:cNvPr>
          <p:cNvPicPr>
            <a:picLocks noChangeAspect="1"/>
          </p:cNvPicPr>
          <p:nvPr/>
        </p:nvPicPr>
        <p:blipFill>
          <a:blip r:embed="rId25"/>
          <a:stretch>
            <a:fillRect/>
          </a:stretch>
        </p:blipFill>
        <p:spPr>
          <a:xfrm>
            <a:off x="880588" y="6333365"/>
            <a:ext cx="653268" cy="392448"/>
          </a:xfrm>
          <a:prstGeom prst="rect">
            <a:avLst/>
          </a:prstGeom>
        </p:spPr>
      </p:pic>
      <p:pic>
        <p:nvPicPr>
          <p:cNvPr id="24" name="Picture 2" descr="Ayushman Bharat PMJAY: World's largest healthcare scheme completes three  years | DD News">
            <a:extLst>
              <a:ext uri="{FF2B5EF4-FFF2-40B4-BE49-F238E27FC236}">
                <a16:creationId xmlns:a16="http://schemas.microsoft.com/office/drawing/2014/main" id="{66449C36-1068-712A-50ED-44A07D7BABFB}"/>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79873" y="6274986"/>
            <a:ext cx="1078514" cy="53925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DC0ED875-C7FA-48C7-EB49-3BFEF86EAA6F}"/>
              </a:ext>
            </a:extLst>
          </p:cNvPr>
          <p:cNvPicPr>
            <a:picLocks noChangeAspect="1"/>
          </p:cNvPicPr>
          <p:nvPr/>
        </p:nvPicPr>
        <p:blipFill>
          <a:blip r:embed="rId27"/>
          <a:stretch>
            <a:fillRect/>
          </a:stretch>
        </p:blipFill>
        <p:spPr>
          <a:xfrm>
            <a:off x="2791489" y="6351631"/>
            <a:ext cx="457604" cy="459647"/>
          </a:xfrm>
          <a:prstGeom prst="rect">
            <a:avLst/>
          </a:prstGeom>
        </p:spPr>
      </p:pic>
      <p:pic>
        <p:nvPicPr>
          <p:cNvPr id="51" name="Picture 50">
            <a:extLst>
              <a:ext uri="{FF2B5EF4-FFF2-40B4-BE49-F238E27FC236}">
                <a16:creationId xmlns:a16="http://schemas.microsoft.com/office/drawing/2014/main" id="{767CA8F9-5712-5492-FE8F-24B401EAA272}"/>
              </a:ext>
            </a:extLst>
          </p:cNvPr>
          <p:cNvPicPr>
            <a:picLocks noChangeAspect="1"/>
          </p:cNvPicPr>
          <p:nvPr/>
        </p:nvPicPr>
        <p:blipFill>
          <a:blip r:embed="rId28"/>
          <a:stretch>
            <a:fillRect/>
          </a:stretch>
        </p:blipFill>
        <p:spPr>
          <a:xfrm>
            <a:off x="3522478" y="6279233"/>
            <a:ext cx="697355" cy="531835"/>
          </a:xfrm>
          <a:prstGeom prst="rect">
            <a:avLst/>
          </a:prstGeom>
        </p:spPr>
      </p:pic>
      <p:pic>
        <p:nvPicPr>
          <p:cNvPr id="55" name="Picture 54">
            <a:extLst>
              <a:ext uri="{FF2B5EF4-FFF2-40B4-BE49-F238E27FC236}">
                <a16:creationId xmlns:a16="http://schemas.microsoft.com/office/drawing/2014/main" id="{26219842-7B9D-6F4B-7A8B-EE32C0F691AD}"/>
              </a:ext>
            </a:extLst>
          </p:cNvPr>
          <p:cNvPicPr>
            <a:picLocks noChangeAspect="1"/>
          </p:cNvPicPr>
          <p:nvPr/>
        </p:nvPicPr>
        <p:blipFill>
          <a:blip r:embed="rId29"/>
          <a:stretch>
            <a:fillRect/>
          </a:stretch>
        </p:blipFill>
        <p:spPr>
          <a:xfrm>
            <a:off x="4463836" y="6366071"/>
            <a:ext cx="769225" cy="430766"/>
          </a:xfrm>
          <a:prstGeom prst="rect">
            <a:avLst/>
          </a:prstGeom>
        </p:spPr>
      </p:pic>
      <p:pic>
        <p:nvPicPr>
          <p:cNvPr id="1030" name="Picture 6" descr="Pradhan Mantri Mudra Yojana – User Experience Design &amp; Technology">
            <a:extLst>
              <a:ext uri="{FF2B5EF4-FFF2-40B4-BE49-F238E27FC236}">
                <a16:creationId xmlns:a16="http://schemas.microsoft.com/office/drawing/2014/main" id="{E1DC528B-BF63-F255-A08C-E961DB781284}"/>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303675" y="6296492"/>
            <a:ext cx="688126" cy="515430"/>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23">
            <a:extLst>
              <a:ext uri="{FF2B5EF4-FFF2-40B4-BE49-F238E27FC236}">
                <a16:creationId xmlns:a16="http://schemas.microsoft.com/office/drawing/2014/main" id="{2086E7A2-B814-22A6-AD0E-86AA55A83EA5}"/>
              </a:ext>
            </a:extLst>
          </p:cNvPr>
          <p:cNvSpPr txBox="1"/>
          <p:nvPr/>
        </p:nvSpPr>
        <p:spPr>
          <a:xfrm>
            <a:off x="2279561" y="704227"/>
            <a:ext cx="2340077" cy="369332"/>
          </a:xfrm>
          <a:prstGeom prst="rect">
            <a:avLst/>
          </a:prstGeom>
          <a:noFill/>
        </p:spPr>
        <p:txBody>
          <a:bodyPr wrap="square" rtlCol="0">
            <a:spAutoFit/>
          </a:bodyPr>
          <a:lstStyle/>
          <a:p>
            <a:r>
              <a:rPr lang="en-IN" b="1" dirty="0">
                <a:solidFill>
                  <a:srgbClr val="FF0000"/>
                </a:solidFill>
              </a:rPr>
              <a:t>SECTOR OVERVIEW</a:t>
            </a:r>
          </a:p>
        </p:txBody>
      </p:sp>
    </p:spTree>
    <p:extLst>
      <p:ext uri="{BB962C8B-B14F-4D97-AF65-F5344CB8AC3E}">
        <p14:creationId xmlns:p14="http://schemas.microsoft.com/office/powerpoint/2010/main" val="3333989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B1A404E9-D339-3A31-F24B-C2520C2ADE52}"/>
              </a:ext>
            </a:extLst>
          </p:cNvPr>
          <p:cNvPicPr/>
          <p:nvPr/>
        </p:nvPicPr>
        <p:blipFill>
          <a:blip r:embed="rId3" cstate="print"/>
          <a:stretch>
            <a:fillRect/>
          </a:stretch>
        </p:blipFill>
        <p:spPr>
          <a:xfrm>
            <a:off x="26895" y="30118"/>
            <a:ext cx="1488141" cy="1075765"/>
          </a:xfrm>
          <a:prstGeom prst="rect">
            <a:avLst/>
          </a:prstGeom>
        </p:spPr>
      </p:pic>
      <p:pic>
        <p:nvPicPr>
          <p:cNvPr id="9" name="object 2">
            <a:extLst>
              <a:ext uri="{FF2B5EF4-FFF2-40B4-BE49-F238E27FC236}">
                <a16:creationId xmlns:a16="http://schemas.microsoft.com/office/drawing/2014/main" id="{3818120A-F807-7BB1-7618-5EF3E80E3E4E}"/>
              </a:ext>
            </a:extLst>
          </p:cNvPr>
          <p:cNvPicPr/>
          <p:nvPr/>
        </p:nvPicPr>
        <p:blipFill>
          <a:blip r:embed="rId4" cstate="print"/>
          <a:stretch>
            <a:fillRect/>
          </a:stretch>
        </p:blipFill>
        <p:spPr>
          <a:xfrm>
            <a:off x="26895" y="6229878"/>
            <a:ext cx="628122" cy="628122"/>
          </a:xfrm>
          <a:prstGeom prst="rect">
            <a:avLst/>
          </a:prstGeom>
        </p:spPr>
      </p:pic>
      <p:sp>
        <p:nvSpPr>
          <p:cNvPr id="14" name="object 12">
            <a:extLst>
              <a:ext uri="{FF2B5EF4-FFF2-40B4-BE49-F238E27FC236}">
                <a16:creationId xmlns:a16="http://schemas.microsoft.com/office/drawing/2014/main" id="{0F9A3455-139C-9607-C3AC-9690432B7153}"/>
              </a:ext>
            </a:extLst>
          </p:cNvPr>
          <p:cNvSpPr txBox="1"/>
          <p:nvPr/>
        </p:nvSpPr>
        <p:spPr>
          <a:xfrm>
            <a:off x="2763773" y="5416397"/>
            <a:ext cx="396240" cy="239395"/>
          </a:xfrm>
          <a:prstGeom prst="rect">
            <a:avLst/>
          </a:prstGeom>
        </p:spPr>
        <p:txBody>
          <a:bodyPr vert="horz" wrap="square" lIns="0" tIns="12700" rIns="0" bIns="0" rtlCol="0">
            <a:spAutoFit/>
          </a:bodyPr>
          <a:lstStyle/>
          <a:p>
            <a:pPr marL="12700">
              <a:lnSpc>
                <a:spcPct val="100000"/>
              </a:lnSpc>
              <a:spcBef>
                <a:spcPts val="100"/>
              </a:spcBef>
            </a:pPr>
            <a:r>
              <a:rPr sz="1400" b="1" spc="-10">
                <a:solidFill>
                  <a:srgbClr val="FFFFFF"/>
                </a:solidFill>
                <a:latin typeface="Roboto"/>
                <a:cs typeface="Roboto"/>
              </a:rPr>
              <a:t>K</a:t>
            </a:r>
            <a:r>
              <a:rPr sz="1400" b="1" spc="5">
                <a:solidFill>
                  <a:srgbClr val="FFFFFF"/>
                </a:solidFill>
                <a:latin typeface="Roboto"/>
                <a:cs typeface="Roboto"/>
              </a:rPr>
              <a:t>P</a:t>
            </a:r>
            <a:r>
              <a:rPr sz="1400" b="1" spc="-10">
                <a:solidFill>
                  <a:srgbClr val="FFFFFF"/>
                </a:solidFill>
                <a:latin typeface="Roboto"/>
                <a:cs typeface="Roboto"/>
              </a:rPr>
              <a:t>Is</a:t>
            </a:r>
            <a:endParaRPr sz="1400">
              <a:latin typeface="Roboto"/>
              <a:cs typeface="Roboto"/>
            </a:endParaRPr>
          </a:p>
        </p:txBody>
      </p:sp>
      <p:grpSp>
        <p:nvGrpSpPr>
          <p:cNvPr id="21" name="object 37">
            <a:extLst>
              <a:ext uri="{FF2B5EF4-FFF2-40B4-BE49-F238E27FC236}">
                <a16:creationId xmlns:a16="http://schemas.microsoft.com/office/drawing/2014/main" id="{174A2C56-EC89-64A9-DF3D-FD6DAF6EED40}"/>
              </a:ext>
            </a:extLst>
          </p:cNvPr>
          <p:cNvGrpSpPr/>
          <p:nvPr/>
        </p:nvGrpSpPr>
        <p:grpSpPr>
          <a:xfrm>
            <a:off x="3138620" y="1134717"/>
            <a:ext cx="2455545" cy="314325"/>
            <a:chOff x="2607564" y="1139952"/>
            <a:chExt cx="2455545" cy="314325"/>
          </a:xfrm>
          <a:solidFill>
            <a:schemeClr val="accent6">
              <a:lumMod val="50000"/>
            </a:schemeClr>
          </a:solidFill>
        </p:grpSpPr>
        <p:sp>
          <p:nvSpPr>
            <p:cNvPr id="22" name="object 38">
              <a:extLst>
                <a:ext uri="{FF2B5EF4-FFF2-40B4-BE49-F238E27FC236}">
                  <a16:creationId xmlns:a16="http://schemas.microsoft.com/office/drawing/2014/main" id="{DAEE5631-BABC-82E0-FF39-64C6F5387183}"/>
                </a:ext>
              </a:extLst>
            </p:cNvPr>
            <p:cNvSpPr/>
            <p:nvPr/>
          </p:nvSpPr>
          <p:spPr>
            <a:xfrm>
              <a:off x="2607564" y="1139952"/>
              <a:ext cx="2455545" cy="314325"/>
            </a:xfrm>
            <a:custGeom>
              <a:avLst/>
              <a:gdLst/>
              <a:ahLst/>
              <a:cxnLst/>
              <a:rect l="l" t="t" r="r" b="b"/>
              <a:pathLst>
                <a:path w="2455545" h="314325">
                  <a:moveTo>
                    <a:pt x="2455164" y="0"/>
                  </a:moveTo>
                  <a:lnTo>
                    <a:pt x="0" y="0"/>
                  </a:lnTo>
                  <a:lnTo>
                    <a:pt x="0" y="313944"/>
                  </a:lnTo>
                  <a:lnTo>
                    <a:pt x="2455164" y="313944"/>
                  </a:lnTo>
                  <a:lnTo>
                    <a:pt x="2455164" y="0"/>
                  </a:lnTo>
                  <a:close/>
                </a:path>
              </a:pathLst>
            </a:custGeom>
            <a:grpFill/>
          </p:spPr>
          <p:txBody>
            <a:bodyPr wrap="square" lIns="0" tIns="0" rIns="0" bIns="0" rtlCol="0"/>
            <a:lstStyle/>
            <a:p>
              <a:endParaRPr/>
            </a:p>
          </p:txBody>
        </p:sp>
        <p:sp>
          <p:nvSpPr>
            <p:cNvPr id="23" name="object 39">
              <a:extLst>
                <a:ext uri="{FF2B5EF4-FFF2-40B4-BE49-F238E27FC236}">
                  <a16:creationId xmlns:a16="http://schemas.microsoft.com/office/drawing/2014/main" id="{29657072-D71E-2D9E-AB46-1ECC9D4D07C1}"/>
                </a:ext>
              </a:extLst>
            </p:cNvPr>
            <p:cNvSpPr/>
            <p:nvPr/>
          </p:nvSpPr>
          <p:spPr>
            <a:xfrm>
              <a:off x="2607564" y="1139952"/>
              <a:ext cx="2455545" cy="314325"/>
            </a:xfrm>
            <a:custGeom>
              <a:avLst/>
              <a:gdLst/>
              <a:ahLst/>
              <a:cxnLst/>
              <a:rect l="l" t="t" r="r" b="b"/>
              <a:pathLst>
                <a:path w="2455545" h="314325">
                  <a:moveTo>
                    <a:pt x="0" y="313944"/>
                  </a:moveTo>
                  <a:lnTo>
                    <a:pt x="2455164" y="313944"/>
                  </a:lnTo>
                  <a:lnTo>
                    <a:pt x="2455164" y="0"/>
                  </a:lnTo>
                  <a:lnTo>
                    <a:pt x="0" y="0"/>
                  </a:lnTo>
                  <a:lnTo>
                    <a:pt x="0" y="313944"/>
                  </a:lnTo>
                  <a:close/>
                </a:path>
              </a:pathLst>
            </a:custGeom>
            <a:grpFill/>
            <a:ln w="9525">
              <a:solidFill>
                <a:srgbClr val="AB86BA"/>
              </a:solidFill>
            </a:ln>
          </p:spPr>
          <p:txBody>
            <a:bodyPr wrap="square" lIns="0" tIns="0" rIns="0" bIns="0" rtlCol="0"/>
            <a:lstStyle/>
            <a:p>
              <a:pPr algn="ctr"/>
              <a:r>
                <a:rPr lang="en-IN">
                  <a:solidFill>
                    <a:schemeClr val="bg1"/>
                  </a:solidFill>
                </a:rPr>
                <a:t>Social Impacts</a:t>
              </a:r>
              <a:endParaRPr>
                <a:solidFill>
                  <a:schemeClr val="bg1"/>
                </a:solidFill>
              </a:endParaRPr>
            </a:p>
          </p:txBody>
        </p:sp>
      </p:grpSp>
      <p:sp>
        <p:nvSpPr>
          <p:cNvPr id="27" name="object 42">
            <a:extLst>
              <a:ext uri="{FF2B5EF4-FFF2-40B4-BE49-F238E27FC236}">
                <a16:creationId xmlns:a16="http://schemas.microsoft.com/office/drawing/2014/main" id="{0710E4EA-B350-B8F3-02D0-94D680C9DBDF}"/>
              </a:ext>
            </a:extLst>
          </p:cNvPr>
          <p:cNvSpPr txBox="1"/>
          <p:nvPr/>
        </p:nvSpPr>
        <p:spPr>
          <a:xfrm>
            <a:off x="6958590" y="599856"/>
            <a:ext cx="1226638" cy="228268"/>
          </a:xfrm>
          <a:prstGeom prst="rect">
            <a:avLst/>
          </a:prstGeom>
        </p:spPr>
        <p:txBody>
          <a:bodyPr vert="horz" wrap="square" lIns="0" tIns="12700" rIns="0" bIns="0" rtlCol="0">
            <a:spAutoFit/>
          </a:bodyPr>
          <a:lstStyle/>
          <a:p>
            <a:pPr marL="12700" marR="5080">
              <a:lnSpc>
                <a:spcPct val="100000"/>
              </a:lnSpc>
              <a:spcBef>
                <a:spcPts val="100"/>
              </a:spcBef>
            </a:pPr>
            <a:r>
              <a:rPr lang="en-IN" sz="1400" b="1" spc="-5" dirty="0">
                <a:solidFill>
                  <a:schemeClr val="accent6">
                    <a:lumMod val="50000"/>
                  </a:schemeClr>
                </a:solidFill>
                <a:cs typeface="Roboto"/>
              </a:rPr>
              <a:t>EDUCATION</a:t>
            </a:r>
            <a:endParaRPr lang="en-IN" sz="1400" dirty="0">
              <a:solidFill>
                <a:schemeClr val="accent6">
                  <a:lumMod val="50000"/>
                </a:schemeClr>
              </a:solidFill>
              <a:cs typeface="Roboto"/>
            </a:endParaRPr>
          </a:p>
        </p:txBody>
      </p:sp>
      <p:sp>
        <p:nvSpPr>
          <p:cNvPr id="33" name="object 49">
            <a:extLst>
              <a:ext uri="{FF2B5EF4-FFF2-40B4-BE49-F238E27FC236}">
                <a16:creationId xmlns:a16="http://schemas.microsoft.com/office/drawing/2014/main" id="{00090A94-6768-35F7-E21C-AB7ED0FA3ECD}"/>
              </a:ext>
            </a:extLst>
          </p:cNvPr>
          <p:cNvSpPr txBox="1"/>
          <p:nvPr/>
        </p:nvSpPr>
        <p:spPr>
          <a:xfrm>
            <a:off x="6245873" y="4783638"/>
            <a:ext cx="2438400" cy="1795363"/>
          </a:xfrm>
          <a:prstGeom prst="rect">
            <a:avLst/>
          </a:prstGeom>
        </p:spPr>
        <p:txBody>
          <a:bodyPr vert="horz" wrap="square" lIns="0" tIns="12700" rIns="0" bIns="0" rtlCol="0">
            <a:spAutoFit/>
          </a:bodyPr>
          <a:lstStyle/>
          <a:p>
            <a:pPr marL="801370" marR="251460" algn="just">
              <a:lnSpc>
                <a:spcPct val="100000"/>
              </a:lnSpc>
              <a:spcBef>
                <a:spcPts val="100"/>
              </a:spcBef>
            </a:pPr>
            <a:r>
              <a:rPr lang="en-US" sz="1050" spc="-5">
                <a:latin typeface="Roboto"/>
                <a:cs typeface="Roboto"/>
              </a:rPr>
              <a:t>To partner with ConveGenius, Cograd, Thinkzone for providing better education and Micro- finance facilities.</a:t>
            </a:r>
            <a:endParaRPr lang="en-US" sz="1050">
              <a:latin typeface="Roboto"/>
              <a:cs typeface="Roboto"/>
            </a:endParaRPr>
          </a:p>
          <a:p>
            <a:pPr marL="138430" algn="just">
              <a:lnSpc>
                <a:spcPct val="100000"/>
              </a:lnSpc>
              <a:spcBef>
                <a:spcPts val="350"/>
              </a:spcBef>
              <a:tabLst>
                <a:tab pos="2330450" algn="l"/>
              </a:tabLst>
            </a:pPr>
            <a:r>
              <a:rPr lang="en-US" sz="1050" u="dash">
                <a:uFill>
                  <a:solidFill>
                    <a:srgbClr val="F18935"/>
                  </a:solidFill>
                </a:uFill>
                <a:latin typeface="Roboto"/>
                <a:cs typeface="Roboto"/>
              </a:rPr>
              <a:t> </a:t>
            </a:r>
            <a:endParaRPr lang="en-US" sz="1050">
              <a:latin typeface="Roboto"/>
              <a:cs typeface="Roboto"/>
            </a:endParaRPr>
          </a:p>
          <a:p>
            <a:pPr marL="226695" marR="267970" algn="just">
              <a:lnSpc>
                <a:spcPct val="100000"/>
              </a:lnSpc>
              <a:spcBef>
                <a:spcPts val="880"/>
              </a:spcBef>
            </a:pPr>
            <a:r>
              <a:rPr lang="en-US" sz="1050" i="1" spc="-15">
                <a:latin typeface="Roboto"/>
                <a:cs typeface="Roboto Cn"/>
              </a:rPr>
              <a:t>Strengthening the  rural education ecosystem and better education facilities.</a:t>
            </a:r>
            <a:endParaRPr lang="en-US" sz="1050">
              <a:latin typeface="Roboto Cn"/>
              <a:cs typeface="Roboto Cn"/>
            </a:endParaRPr>
          </a:p>
        </p:txBody>
      </p:sp>
      <p:sp>
        <p:nvSpPr>
          <p:cNvPr id="37" name="object 53">
            <a:extLst>
              <a:ext uri="{FF2B5EF4-FFF2-40B4-BE49-F238E27FC236}">
                <a16:creationId xmlns:a16="http://schemas.microsoft.com/office/drawing/2014/main" id="{BD2B8106-3DC8-C4C1-BC77-098375C794FC}"/>
              </a:ext>
            </a:extLst>
          </p:cNvPr>
          <p:cNvSpPr txBox="1"/>
          <p:nvPr/>
        </p:nvSpPr>
        <p:spPr>
          <a:xfrm>
            <a:off x="6195895" y="1536954"/>
            <a:ext cx="2468607" cy="3064942"/>
          </a:xfrm>
          <a:prstGeom prst="rect">
            <a:avLst/>
          </a:prstGeom>
        </p:spPr>
        <p:txBody>
          <a:bodyPr vert="horz" wrap="square" lIns="0" tIns="12700" rIns="0" bIns="0" rtlCol="0">
            <a:spAutoFit/>
          </a:bodyPr>
          <a:lstStyle/>
          <a:p>
            <a:pPr marL="184785" marR="51435" indent="-172720" algn="just">
              <a:lnSpc>
                <a:spcPct val="100000"/>
              </a:lnSpc>
              <a:spcBef>
                <a:spcPts val="100"/>
              </a:spcBef>
              <a:buFont typeface="Arial MT"/>
              <a:buChar char="•"/>
              <a:tabLst>
                <a:tab pos="185420" algn="l"/>
              </a:tabLst>
            </a:pPr>
            <a:r>
              <a:rPr lang="en-US" sz="1200" b="1" spc="-5" dirty="0">
                <a:solidFill>
                  <a:schemeClr val="accent6">
                    <a:lumMod val="50000"/>
                  </a:schemeClr>
                </a:solidFill>
                <a:latin typeface="Roboto"/>
                <a:cs typeface="Roboto"/>
              </a:rPr>
              <a:t>ConveGenius</a:t>
            </a:r>
            <a:r>
              <a:rPr lang="en-US" sz="1050" spc="-5">
                <a:latin typeface="Roboto"/>
                <a:cs typeface="Roboto"/>
              </a:rPr>
              <a:t>-</a:t>
            </a:r>
            <a:r>
              <a:rPr lang="en-US" sz="1050" spc="-15">
                <a:latin typeface="Roboto"/>
                <a:cs typeface="Roboto"/>
              </a:rPr>
              <a:t> Edtech Social Enterprise focused on educational equity&amp; Learning</a:t>
            </a:r>
          </a:p>
          <a:p>
            <a:pPr marL="184785" marR="51435" indent="-172720" algn="just">
              <a:lnSpc>
                <a:spcPct val="100000"/>
              </a:lnSpc>
              <a:spcBef>
                <a:spcPts val="100"/>
              </a:spcBef>
              <a:buFont typeface="Arial MT"/>
              <a:buChar char="•"/>
              <a:tabLst>
                <a:tab pos="185420" algn="l"/>
              </a:tabLst>
            </a:pPr>
            <a:r>
              <a:rPr lang="en-US" sz="1050" spc="-15">
                <a:latin typeface="Roboto"/>
                <a:cs typeface="Roboto"/>
              </a:rPr>
              <a:t>Bridging learning &amp; Skill gaps</a:t>
            </a:r>
            <a:endParaRPr lang="en-US" sz="1050">
              <a:latin typeface="Roboto"/>
              <a:cs typeface="Roboto"/>
            </a:endParaRPr>
          </a:p>
          <a:p>
            <a:pPr marL="183515" marR="48260" indent="-171450" algn="just">
              <a:lnSpc>
                <a:spcPct val="100000"/>
              </a:lnSpc>
              <a:spcBef>
                <a:spcPts val="600"/>
              </a:spcBef>
              <a:buFont typeface="Arial" panose="020B0604020202020204" pitchFamily="34" charset="0"/>
              <a:buChar char="•"/>
              <a:tabLst>
                <a:tab pos="185420" algn="l"/>
              </a:tabLst>
            </a:pPr>
            <a:r>
              <a:rPr lang="en-US" sz="1200" b="1" spc="-5" dirty="0">
                <a:solidFill>
                  <a:schemeClr val="accent6">
                    <a:lumMod val="50000"/>
                  </a:schemeClr>
                </a:solidFill>
                <a:latin typeface="Roboto"/>
                <a:cs typeface="Roboto"/>
              </a:rPr>
              <a:t>Cograd-</a:t>
            </a:r>
            <a:r>
              <a:rPr lang="en-US" sz="1050" b="1" spc="-5">
                <a:latin typeface="Roboto"/>
                <a:cs typeface="Roboto"/>
              </a:rPr>
              <a:t> </a:t>
            </a:r>
            <a:r>
              <a:rPr lang="en-US" sz="1050" b="1" spc="5">
                <a:latin typeface="Roboto"/>
                <a:cs typeface="Roboto"/>
              </a:rPr>
              <a:t> </a:t>
            </a:r>
            <a:r>
              <a:rPr lang="en-US" sz="1050" spc="-15">
                <a:latin typeface="Roboto"/>
                <a:cs typeface="Roboto"/>
              </a:rPr>
              <a:t>Building Next Gen schools in Unreached India</a:t>
            </a:r>
          </a:p>
          <a:p>
            <a:pPr marL="184785" marR="48260" indent="-172720" algn="just">
              <a:lnSpc>
                <a:spcPct val="100000"/>
              </a:lnSpc>
              <a:spcBef>
                <a:spcPts val="600"/>
              </a:spcBef>
              <a:buFont typeface="Arial MT"/>
              <a:buChar char="•"/>
              <a:tabLst>
                <a:tab pos="185420" algn="l"/>
              </a:tabLst>
            </a:pPr>
            <a:r>
              <a:rPr lang="en-US" sz="1050" spc="-15">
                <a:latin typeface="Roboto"/>
                <a:cs typeface="Roboto"/>
              </a:rPr>
              <a:t>Interactive and career oriented Learning approach</a:t>
            </a:r>
          </a:p>
          <a:p>
            <a:pPr marL="184785" marR="48260" indent="-172720" algn="just">
              <a:lnSpc>
                <a:spcPct val="100000"/>
              </a:lnSpc>
              <a:spcBef>
                <a:spcPts val="600"/>
              </a:spcBef>
              <a:buFont typeface="Arial MT"/>
              <a:buChar char="•"/>
              <a:tabLst>
                <a:tab pos="185420" algn="l"/>
              </a:tabLst>
            </a:pPr>
            <a:r>
              <a:rPr lang="en-US" sz="1200" b="1" dirty="0">
                <a:solidFill>
                  <a:schemeClr val="accent6">
                    <a:lumMod val="50000"/>
                  </a:schemeClr>
                </a:solidFill>
                <a:latin typeface="Roboto"/>
                <a:cs typeface="Roboto"/>
              </a:rPr>
              <a:t>ThinkZone-</a:t>
            </a:r>
            <a:r>
              <a:rPr lang="en-US" sz="1050">
                <a:latin typeface="Roboto"/>
                <a:cs typeface="Roboto"/>
              </a:rPr>
              <a:t> Social Enterprise improving learning in low-resource setting.</a:t>
            </a:r>
          </a:p>
          <a:p>
            <a:pPr marL="184785" marR="48260" indent="-172720" algn="just">
              <a:lnSpc>
                <a:spcPct val="100000"/>
              </a:lnSpc>
              <a:spcBef>
                <a:spcPts val="600"/>
              </a:spcBef>
              <a:buFont typeface="Arial MT"/>
              <a:buChar char="•"/>
              <a:tabLst>
                <a:tab pos="185420" algn="l"/>
              </a:tabLst>
            </a:pPr>
            <a:r>
              <a:rPr lang="en-US" sz="1050">
                <a:latin typeface="Roboto"/>
                <a:cs typeface="Roboto"/>
              </a:rPr>
              <a:t>Utilizes offline-enabled mobile application solutions for training and equipping youth to become educators.</a:t>
            </a:r>
            <a:endParaRPr lang="en-IN" sz="1050">
              <a:latin typeface="Roboto"/>
              <a:cs typeface="Roboto"/>
            </a:endParaRPr>
          </a:p>
          <a:p>
            <a:pPr marL="184785" marR="5080" indent="-172720">
              <a:lnSpc>
                <a:spcPct val="100000"/>
              </a:lnSpc>
              <a:spcBef>
                <a:spcPts val="600"/>
              </a:spcBef>
              <a:buFont typeface="Arial MT"/>
              <a:buChar char="•"/>
              <a:tabLst>
                <a:tab pos="185420" algn="l"/>
              </a:tabLst>
            </a:pPr>
            <a:endParaRPr sz="1200">
              <a:latin typeface="Roboto"/>
              <a:cs typeface="Roboto"/>
            </a:endParaRPr>
          </a:p>
        </p:txBody>
      </p:sp>
      <p:sp>
        <p:nvSpPr>
          <p:cNvPr id="110" name="object 34">
            <a:extLst>
              <a:ext uri="{FF2B5EF4-FFF2-40B4-BE49-F238E27FC236}">
                <a16:creationId xmlns:a16="http://schemas.microsoft.com/office/drawing/2014/main" id="{ECA4414D-85D8-859B-C4D6-E73569BD1E30}"/>
              </a:ext>
            </a:extLst>
          </p:cNvPr>
          <p:cNvSpPr txBox="1"/>
          <p:nvPr/>
        </p:nvSpPr>
        <p:spPr>
          <a:xfrm>
            <a:off x="79437" y="1635378"/>
            <a:ext cx="2620657" cy="2487861"/>
          </a:xfrm>
          <a:prstGeom prst="rect">
            <a:avLst/>
          </a:prstGeom>
        </p:spPr>
        <p:txBody>
          <a:bodyPr vert="horz" wrap="square" lIns="0" tIns="12700" rIns="0" bIns="0" rtlCol="0">
            <a:spAutoFit/>
          </a:bodyPr>
          <a:lstStyle/>
          <a:p>
            <a:pPr marL="295275" marR="144145" indent="-172720" algn="just">
              <a:lnSpc>
                <a:spcPct val="100000"/>
              </a:lnSpc>
              <a:spcBef>
                <a:spcPts val="100"/>
              </a:spcBef>
              <a:buFont typeface="Arial MT"/>
              <a:buChar char="•"/>
              <a:tabLst>
                <a:tab pos="295910" algn="l"/>
              </a:tabLst>
            </a:pPr>
            <a:r>
              <a:rPr lang="en-IN" sz="1200" b="1" spc="-5">
                <a:solidFill>
                  <a:schemeClr val="accent6">
                    <a:lumMod val="50000"/>
                  </a:schemeClr>
                </a:solidFill>
                <a:latin typeface="Roboto"/>
                <a:cs typeface="Roboto"/>
              </a:rPr>
              <a:t>Maatrivita</a:t>
            </a:r>
            <a:r>
              <a:rPr lang="en-IN" sz="1050" b="1" spc="-5">
                <a:solidFill>
                  <a:schemeClr val="accent6">
                    <a:lumMod val="50000"/>
                  </a:schemeClr>
                </a:solidFill>
                <a:latin typeface="Roboto"/>
                <a:cs typeface="Roboto"/>
              </a:rPr>
              <a:t> (Mobile Health platform)</a:t>
            </a:r>
            <a:r>
              <a:rPr lang="en-IN" sz="1050" spc="-210">
                <a:solidFill>
                  <a:schemeClr val="accent6">
                    <a:lumMod val="50000"/>
                  </a:schemeClr>
                </a:solidFill>
                <a:latin typeface="Roboto"/>
                <a:cs typeface="Roboto"/>
              </a:rPr>
              <a:t>-  </a:t>
            </a:r>
            <a:r>
              <a:rPr lang="en-IN" sz="1050" spc="5">
                <a:latin typeface="Roboto"/>
                <a:cs typeface="Roboto"/>
              </a:rPr>
              <a:t>Aims to prevent complication in Pregnant Women</a:t>
            </a:r>
          </a:p>
          <a:p>
            <a:pPr marL="295275" marR="144145" indent="-172720" algn="just">
              <a:lnSpc>
                <a:spcPct val="100000"/>
              </a:lnSpc>
              <a:spcBef>
                <a:spcPts val="100"/>
              </a:spcBef>
              <a:buFont typeface="Arial MT"/>
              <a:buChar char="•"/>
              <a:tabLst>
                <a:tab pos="295910" algn="l"/>
              </a:tabLst>
            </a:pPr>
            <a:r>
              <a:rPr lang="en-IN" sz="1050" spc="5">
                <a:latin typeface="Roboto"/>
                <a:cs typeface="Roboto"/>
              </a:rPr>
              <a:t>Through  Screening, Identification and tracking of High-risk pregnancy</a:t>
            </a:r>
            <a:endParaRPr lang="en-IN" sz="1050">
              <a:latin typeface="Roboto"/>
              <a:cs typeface="Roboto"/>
            </a:endParaRPr>
          </a:p>
          <a:p>
            <a:pPr marL="295275" marR="267335" indent="-172720" algn="just">
              <a:lnSpc>
                <a:spcPct val="100000"/>
              </a:lnSpc>
              <a:spcBef>
                <a:spcPts val="600"/>
              </a:spcBef>
              <a:buFont typeface="Arial MT"/>
              <a:buChar char="•"/>
              <a:tabLst>
                <a:tab pos="295910" algn="l"/>
              </a:tabLst>
            </a:pPr>
            <a:r>
              <a:rPr lang="en-IN" sz="1100" b="1" spc="-5">
                <a:solidFill>
                  <a:schemeClr val="accent6">
                    <a:lumMod val="50000"/>
                  </a:schemeClr>
                </a:solidFill>
                <a:latin typeface="Roboto"/>
                <a:cs typeface="Roboto"/>
              </a:rPr>
              <a:t>NIRAMAI</a:t>
            </a:r>
            <a:r>
              <a:rPr sz="1050" b="1" spc="-50">
                <a:latin typeface="Roboto"/>
                <a:cs typeface="Roboto"/>
              </a:rPr>
              <a:t>- </a:t>
            </a:r>
            <a:r>
              <a:rPr lang="en-IN" sz="1050" spc="-15">
                <a:latin typeface="Roboto"/>
                <a:cs typeface="Roboto"/>
              </a:rPr>
              <a:t>Detects breast cancer at much earlier stages</a:t>
            </a:r>
          </a:p>
          <a:p>
            <a:pPr marL="295275" marR="267335" indent="-172720" algn="just">
              <a:lnSpc>
                <a:spcPct val="100000"/>
              </a:lnSpc>
              <a:spcBef>
                <a:spcPts val="600"/>
              </a:spcBef>
              <a:buFont typeface="Arial MT"/>
              <a:buChar char="•"/>
              <a:tabLst>
                <a:tab pos="295910" algn="l"/>
              </a:tabLst>
            </a:pPr>
            <a:r>
              <a:rPr lang="en-IN" sz="1050" spc="-15">
                <a:latin typeface="Roboto"/>
                <a:cs typeface="Roboto"/>
              </a:rPr>
              <a:t>Automated, portable cancer screening tool</a:t>
            </a:r>
            <a:endParaRPr lang="en-IN" sz="1050">
              <a:latin typeface="Roboto"/>
              <a:cs typeface="Roboto"/>
            </a:endParaRPr>
          </a:p>
          <a:p>
            <a:pPr marL="295275" marR="277495" indent="-172720" algn="just">
              <a:lnSpc>
                <a:spcPct val="100000"/>
              </a:lnSpc>
              <a:spcBef>
                <a:spcPts val="600"/>
              </a:spcBef>
              <a:buFont typeface="Arial MT"/>
              <a:buChar char="•"/>
              <a:tabLst>
                <a:tab pos="295910" algn="l"/>
              </a:tabLst>
            </a:pPr>
            <a:r>
              <a:rPr lang="en-IN" sz="1200" b="1" spc="-5">
                <a:solidFill>
                  <a:schemeClr val="accent6">
                    <a:lumMod val="50000"/>
                  </a:schemeClr>
                </a:solidFill>
                <a:latin typeface="Roboto"/>
                <a:cs typeface="Roboto"/>
              </a:rPr>
              <a:t>Medyseva</a:t>
            </a:r>
            <a:r>
              <a:rPr lang="en-IN" sz="1200" b="1" spc="-50">
                <a:solidFill>
                  <a:schemeClr val="accent6">
                    <a:lumMod val="50000"/>
                  </a:schemeClr>
                </a:solidFill>
                <a:latin typeface="Roboto"/>
                <a:cs typeface="Roboto"/>
              </a:rPr>
              <a:t>-</a:t>
            </a:r>
            <a:r>
              <a:rPr lang="en-IN" sz="1200" b="1" spc="-10">
                <a:solidFill>
                  <a:schemeClr val="accent6">
                    <a:lumMod val="50000"/>
                  </a:schemeClr>
                </a:solidFill>
                <a:latin typeface="Roboto"/>
                <a:cs typeface="Roboto"/>
              </a:rPr>
              <a:t> </a:t>
            </a:r>
            <a:r>
              <a:rPr lang="en-IN" sz="1200" b="1" spc="-15">
                <a:solidFill>
                  <a:schemeClr val="accent6">
                    <a:lumMod val="50000"/>
                  </a:schemeClr>
                </a:solidFill>
                <a:latin typeface="Roboto"/>
                <a:cs typeface="Roboto"/>
              </a:rPr>
              <a:t> </a:t>
            </a:r>
            <a:r>
              <a:rPr lang="en-IN" sz="1050" spc="-15">
                <a:latin typeface="Roboto"/>
                <a:cs typeface="Roboto"/>
              </a:rPr>
              <a:t>Focused on Telemedicine in rural India.</a:t>
            </a:r>
          </a:p>
          <a:p>
            <a:pPr marL="295275" marR="277495" indent="-172720" algn="just">
              <a:lnSpc>
                <a:spcPct val="100000"/>
              </a:lnSpc>
              <a:spcBef>
                <a:spcPts val="600"/>
              </a:spcBef>
              <a:buFont typeface="Arial MT"/>
              <a:buChar char="•"/>
              <a:tabLst>
                <a:tab pos="295910" algn="l"/>
              </a:tabLst>
            </a:pPr>
            <a:r>
              <a:rPr lang="en-IN" sz="1050" spc="-15">
                <a:latin typeface="Roboto"/>
                <a:cs typeface="Roboto"/>
              </a:rPr>
              <a:t>Nearest, Affordable, healthcare destination for rural.</a:t>
            </a:r>
            <a:endParaRPr lang="en-IN" sz="1050">
              <a:latin typeface="Roboto"/>
              <a:cs typeface="Roboto"/>
            </a:endParaRPr>
          </a:p>
        </p:txBody>
      </p:sp>
      <p:sp>
        <p:nvSpPr>
          <p:cNvPr id="111" name="object 4">
            <a:extLst>
              <a:ext uri="{FF2B5EF4-FFF2-40B4-BE49-F238E27FC236}">
                <a16:creationId xmlns:a16="http://schemas.microsoft.com/office/drawing/2014/main" id="{1E11CB8E-A0B8-1A39-3254-9D2AF75F8A62}"/>
              </a:ext>
            </a:extLst>
          </p:cNvPr>
          <p:cNvSpPr/>
          <p:nvPr/>
        </p:nvSpPr>
        <p:spPr>
          <a:xfrm>
            <a:off x="94268" y="4271644"/>
            <a:ext cx="2464435" cy="323215"/>
          </a:xfrm>
          <a:custGeom>
            <a:avLst/>
            <a:gdLst/>
            <a:ahLst/>
            <a:cxnLst/>
            <a:rect l="l" t="t" r="r" b="b"/>
            <a:pathLst>
              <a:path w="2464435" h="323214">
                <a:moveTo>
                  <a:pt x="2464308" y="0"/>
                </a:moveTo>
                <a:lnTo>
                  <a:pt x="0" y="0"/>
                </a:lnTo>
                <a:lnTo>
                  <a:pt x="0" y="323088"/>
                </a:lnTo>
                <a:lnTo>
                  <a:pt x="2464308" y="323088"/>
                </a:lnTo>
                <a:lnTo>
                  <a:pt x="2464308" y="0"/>
                </a:lnTo>
                <a:close/>
              </a:path>
            </a:pathLst>
          </a:custGeom>
          <a:solidFill>
            <a:schemeClr val="accent6">
              <a:lumMod val="50000"/>
            </a:schemeClr>
          </a:solidFill>
        </p:spPr>
        <p:txBody>
          <a:bodyPr wrap="square" lIns="0" tIns="0" rIns="0" bIns="0" rtlCol="0"/>
          <a:lstStyle/>
          <a:p>
            <a:r>
              <a:rPr lang="en-IN"/>
              <a:t>          </a:t>
            </a:r>
            <a:r>
              <a:rPr lang="en-IN">
                <a:solidFill>
                  <a:schemeClr val="bg1"/>
                </a:solidFill>
              </a:rPr>
              <a:t>Partnership</a:t>
            </a:r>
            <a:r>
              <a:rPr lang="en-IN"/>
              <a:t> </a:t>
            </a:r>
            <a:endParaRPr/>
          </a:p>
        </p:txBody>
      </p:sp>
      <p:sp>
        <p:nvSpPr>
          <p:cNvPr id="113" name="object 36">
            <a:extLst>
              <a:ext uri="{FF2B5EF4-FFF2-40B4-BE49-F238E27FC236}">
                <a16:creationId xmlns:a16="http://schemas.microsoft.com/office/drawing/2014/main" id="{4605B840-8139-0CD3-6D16-6F16D1B3AFB1}"/>
              </a:ext>
            </a:extLst>
          </p:cNvPr>
          <p:cNvSpPr txBox="1"/>
          <p:nvPr/>
        </p:nvSpPr>
        <p:spPr>
          <a:xfrm>
            <a:off x="78232" y="4636325"/>
            <a:ext cx="2454910" cy="1583126"/>
          </a:xfrm>
          <a:prstGeom prst="rect">
            <a:avLst/>
          </a:prstGeom>
        </p:spPr>
        <p:txBody>
          <a:bodyPr vert="horz" wrap="square" lIns="0" tIns="13335" rIns="0" bIns="0" rtlCol="0">
            <a:spAutoFit/>
          </a:bodyPr>
          <a:lstStyle/>
          <a:p>
            <a:pPr marL="624205" marR="108585">
              <a:lnSpc>
                <a:spcPct val="100000"/>
              </a:lnSpc>
              <a:spcBef>
                <a:spcPts val="105"/>
              </a:spcBef>
            </a:pPr>
            <a:r>
              <a:rPr lang="en-IN" sz="1000" dirty="0">
                <a:latin typeface="Roboto"/>
                <a:cs typeface="Roboto"/>
              </a:rPr>
              <a:t>To expand the reach and scope of Svatantra Mediclaim we can partner with Maatrivita, NIRAMAI, Medyseva to better cater the rural Health care ecosystem</a:t>
            </a:r>
            <a:r>
              <a:rPr lang="en-IN" sz="1050">
                <a:latin typeface="Roboto"/>
                <a:cs typeface="Roboto"/>
              </a:rPr>
              <a:t>.</a:t>
            </a:r>
            <a:endParaRPr sz="1050">
              <a:latin typeface="Roboto"/>
              <a:cs typeface="Roboto"/>
            </a:endParaRPr>
          </a:p>
          <a:p>
            <a:pPr>
              <a:lnSpc>
                <a:spcPct val="100000"/>
              </a:lnSpc>
              <a:spcBef>
                <a:spcPts val="25"/>
              </a:spcBef>
            </a:pPr>
            <a:endParaRPr sz="1500">
              <a:latin typeface="Roboto"/>
              <a:cs typeface="Roboto"/>
            </a:endParaRPr>
          </a:p>
          <a:p>
            <a:pPr marL="147955" marR="127635" algn="ctr">
              <a:lnSpc>
                <a:spcPct val="100000"/>
              </a:lnSpc>
            </a:pPr>
            <a:r>
              <a:rPr lang="en-IN" sz="1200" i="1" spc="-15">
                <a:latin typeface="Roboto"/>
                <a:cs typeface="Roboto"/>
              </a:rPr>
              <a:t>Unique partnerships to solve healthcare problems of rural India</a:t>
            </a:r>
            <a:endParaRPr sz="1200">
              <a:latin typeface="Roboto"/>
              <a:cs typeface="Roboto"/>
            </a:endParaRPr>
          </a:p>
        </p:txBody>
      </p:sp>
      <p:sp>
        <p:nvSpPr>
          <p:cNvPr id="114" name="object 41">
            <a:extLst>
              <a:ext uri="{FF2B5EF4-FFF2-40B4-BE49-F238E27FC236}">
                <a16:creationId xmlns:a16="http://schemas.microsoft.com/office/drawing/2014/main" id="{50F0C53D-3982-E13F-D400-85EDD170F171}"/>
              </a:ext>
            </a:extLst>
          </p:cNvPr>
          <p:cNvSpPr txBox="1"/>
          <p:nvPr/>
        </p:nvSpPr>
        <p:spPr>
          <a:xfrm>
            <a:off x="1631414" y="577658"/>
            <a:ext cx="1050290" cy="266700"/>
          </a:xfrm>
          <a:prstGeom prst="rect">
            <a:avLst/>
          </a:prstGeom>
          <a:solidFill>
            <a:schemeClr val="accent6">
              <a:lumMod val="50000"/>
            </a:schemeClr>
          </a:solidFill>
        </p:spPr>
        <p:txBody>
          <a:bodyPr vert="horz" wrap="square" lIns="0" tIns="34290" rIns="0" bIns="0" rtlCol="0">
            <a:spAutoFit/>
          </a:bodyPr>
          <a:lstStyle/>
          <a:p>
            <a:pPr marL="173355">
              <a:lnSpc>
                <a:spcPct val="100000"/>
              </a:lnSpc>
              <a:spcBef>
                <a:spcPts val="270"/>
              </a:spcBef>
            </a:pPr>
            <a:r>
              <a:rPr sz="1200" b="1" spc="-10">
                <a:solidFill>
                  <a:srgbClr val="FFFFFF"/>
                </a:solidFill>
                <a:latin typeface="Roboto"/>
                <a:cs typeface="Roboto"/>
              </a:rPr>
              <a:t>Pain</a:t>
            </a:r>
            <a:r>
              <a:rPr sz="1200" b="1" spc="-35">
                <a:solidFill>
                  <a:srgbClr val="FFFFFF"/>
                </a:solidFill>
                <a:latin typeface="Roboto"/>
                <a:cs typeface="Roboto"/>
              </a:rPr>
              <a:t> </a:t>
            </a:r>
            <a:r>
              <a:rPr sz="1200" b="1" spc="-10">
                <a:solidFill>
                  <a:srgbClr val="FFFFFF"/>
                </a:solidFill>
                <a:latin typeface="Roboto"/>
                <a:cs typeface="Roboto"/>
              </a:rPr>
              <a:t>Point</a:t>
            </a:r>
            <a:endParaRPr sz="1200">
              <a:latin typeface="Roboto"/>
              <a:cs typeface="Roboto"/>
            </a:endParaRPr>
          </a:p>
        </p:txBody>
      </p:sp>
      <p:sp>
        <p:nvSpPr>
          <p:cNvPr id="2" name="TextBox 1">
            <a:extLst>
              <a:ext uri="{FF2B5EF4-FFF2-40B4-BE49-F238E27FC236}">
                <a16:creationId xmlns:a16="http://schemas.microsoft.com/office/drawing/2014/main" id="{9BA43DE7-2C68-0079-65AC-8D8590EE9F82}"/>
              </a:ext>
            </a:extLst>
          </p:cNvPr>
          <p:cNvSpPr txBox="1"/>
          <p:nvPr/>
        </p:nvSpPr>
        <p:spPr>
          <a:xfrm>
            <a:off x="3174916" y="4555393"/>
            <a:ext cx="2178660" cy="830997"/>
          </a:xfrm>
          <a:prstGeom prst="rect">
            <a:avLst/>
          </a:prstGeom>
          <a:noFill/>
        </p:spPr>
        <p:txBody>
          <a:bodyPr wrap="square" rtlCol="0">
            <a:spAutoFit/>
          </a:bodyPr>
          <a:lstStyle/>
          <a:p>
            <a:r>
              <a:rPr lang="en-IN" sz="1200"/>
              <a:t>Cover all major health complications under Svatantra Mediclaim by partnering with these start-ups.</a:t>
            </a:r>
          </a:p>
        </p:txBody>
      </p:sp>
      <p:sp>
        <p:nvSpPr>
          <p:cNvPr id="5" name="TextBox 4">
            <a:extLst>
              <a:ext uri="{FF2B5EF4-FFF2-40B4-BE49-F238E27FC236}">
                <a16:creationId xmlns:a16="http://schemas.microsoft.com/office/drawing/2014/main" id="{EBD9B5D3-65B6-58D9-1374-B777E1CCCF03}"/>
              </a:ext>
            </a:extLst>
          </p:cNvPr>
          <p:cNvSpPr txBox="1"/>
          <p:nvPr/>
        </p:nvSpPr>
        <p:spPr>
          <a:xfrm>
            <a:off x="3159377" y="1569004"/>
            <a:ext cx="2516937" cy="707886"/>
          </a:xfrm>
          <a:prstGeom prst="rect">
            <a:avLst/>
          </a:prstGeom>
          <a:noFill/>
        </p:spPr>
        <p:txBody>
          <a:bodyPr wrap="square" rtlCol="0">
            <a:spAutoFit/>
          </a:bodyPr>
          <a:lstStyle/>
          <a:p>
            <a:pPr marL="245110" marR="125095" indent="-171450">
              <a:lnSpc>
                <a:spcPct val="100000"/>
              </a:lnSpc>
              <a:buFontTx/>
              <a:buChar char="-"/>
            </a:pPr>
            <a:r>
              <a:rPr lang="en-US" sz="1000" spc="5">
                <a:latin typeface="Roboto"/>
                <a:cs typeface="Roboto"/>
              </a:rPr>
              <a:t>Creating innovation using digital Technologies</a:t>
            </a:r>
          </a:p>
          <a:p>
            <a:pPr marL="245110" marR="125095" indent="-171450">
              <a:lnSpc>
                <a:spcPct val="100000"/>
              </a:lnSpc>
              <a:buFontTx/>
              <a:buChar char="-"/>
            </a:pPr>
            <a:r>
              <a:rPr lang="en-US" sz="1000" spc="5">
                <a:latin typeface="Roboto"/>
                <a:cs typeface="Roboto"/>
              </a:rPr>
              <a:t>Increase in Tech literacy of ANMs among Women</a:t>
            </a:r>
            <a:endParaRPr lang="en-US" sz="1000">
              <a:latin typeface="Roboto"/>
              <a:cs typeface="Roboto"/>
            </a:endParaRPr>
          </a:p>
        </p:txBody>
      </p:sp>
      <p:sp>
        <p:nvSpPr>
          <p:cNvPr id="6" name="TextBox 5">
            <a:extLst>
              <a:ext uri="{FF2B5EF4-FFF2-40B4-BE49-F238E27FC236}">
                <a16:creationId xmlns:a16="http://schemas.microsoft.com/office/drawing/2014/main" id="{15DB3E57-0AE8-1A6D-4782-83AC3D9F2BC4}"/>
              </a:ext>
            </a:extLst>
          </p:cNvPr>
          <p:cNvSpPr txBox="1"/>
          <p:nvPr/>
        </p:nvSpPr>
        <p:spPr>
          <a:xfrm>
            <a:off x="3241191" y="2398717"/>
            <a:ext cx="2620657" cy="861774"/>
          </a:xfrm>
          <a:prstGeom prst="rect">
            <a:avLst/>
          </a:prstGeom>
          <a:noFill/>
        </p:spPr>
        <p:txBody>
          <a:bodyPr wrap="square" rtlCol="0">
            <a:spAutoFit/>
          </a:bodyPr>
          <a:lstStyle/>
          <a:p>
            <a:pPr marL="244475" marR="122555" indent="-171450">
              <a:lnSpc>
                <a:spcPct val="100000"/>
              </a:lnSpc>
              <a:spcBef>
                <a:spcPts val="5"/>
              </a:spcBef>
              <a:buFontTx/>
              <a:buChar char="-"/>
              <a:tabLst>
                <a:tab pos="302895" algn="l"/>
              </a:tabLst>
            </a:pPr>
            <a:r>
              <a:rPr lang="en-US" sz="1000" spc="20">
                <a:latin typeface="Roboto"/>
                <a:cs typeface="Roboto"/>
              </a:rPr>
              <a:t>Conducted 70000+ screening in rural India</a:t>
            </a:r>
          </a:p>
          <a:p>
            <a:pPr marL="244475" marR="122555" indent="-171450">
              <a:lnSpc>
                <a:spcPct val="100000"/>
              </a:lnSpc>
              <a:spcBef>
                <a:spcPts val="5"/>
              </a:spcBef>
              <a:buFontTx/>
              <a:buChar char="-"/>
              <a:tabLst>
                <a:tab pos="302895" algn="l"/>
              </a:tabLst>
            </a:pPr>
            <a:r>
              <a:rPr lang="en-US" sz="1000" spc="20">
                <a:latin typeface="Roboto"/>
                <a:cs typeface="Roboto"/>
              </a:rPr>
              <a:t>Catered 300+ rural doctors providing treatment to 1000+ Covid Patients.</a:t>
            </a:r>
            <a:endParaRPr lang="en-US" sz="1000">
              <a:latin typeface="Roboto"/>
              <a:cs typeface="Roboto"/>
            </a:endParaRPr>
          </a:p>
        </p:txBody>
      </p:sp>
      <p:sp>
        <p:nvSpPr>
          <p:cNvPr id="7" name="TextBox 6">
            <a:extLst>
              <a:ext uri="{FF2B5EF4-FFF2-40B4-BE49-F238E27FC236}">
                <a16:creationId xmlns:a16="http://schemas.microsoft.com/office/drawing/2014/main" id="{0D0ED147-3704-5673-B343-2CFCE5CCC0B0}"/>
              </a:ext>
            </a:extLst>
          </p:cNvPr>
          <p:cNvSpPr txBox="1"/>
          <p:nvPr/>
        </p:nvSpPr>
        <p:spPr>
          <a:xfrm>
            <a:off x="3134582" y="3386464"/>
            <a:ext cx="2507625" cy="861774"/>
          </a:xfrm>
          <a:prstGeom prst="rect">
            <a:avLst/>
          </a:prstGeom>
          <a:noFill/>
        </p:spPr>
        <p:txBody>
          <a:bodyPr wrap="square" rtlCol="0">
            <a:spAutoFit/>
          </a:bodyPr>
          <a:lstStyle/>
          <a:p>
            <a:pPr marL="244475" marR="285750" indent="-171450">
              <a:lnSpc>
                <a:spcPct val="100000"/>
              </a:lnSpc>
              <a:spcBef>
                <a:spcPts val="5"/>
              </a:spcBef>
              <a:buFontTx/>
              <a:buChar char="-"/>
              <a:tabLst>
                <a:tab pos="302895" algn="l"/>
              </a:tabLst>
            </a:pPr>
            <a:r>
              <a:rPr lang="en-IN" sz="1000" spc="5">
                <a:latin typeface="Roboto"/>
                <a:cs typeface="Roboto"/>
              </a:rPr>
              <a:t>Bridging Gap between Urban doctor and rural Patient</a:t>
            </a:r>
          </a:p>
          <a:p>
            <a:pPr marL="244475" marR="285750" indent="-171450">
              <a:lnSpc>
                <a:spcPct val="100000"/>
              </a:lnSpc>
              <a:spcBef>
                <a:spcPts val="5"/>
              </a:spcBef>
              <a:buFontTx/>
              <a:buChar char="-"/>
              <a:tabLst>
                <a:tab pos="302895" algn="l"/>
              </a:tabLst>
            </a:pPr>
            <a:r>
              <a:rPr lang="en-US" sz="1000" spc="5">
                <a:latin typeface="Roboto"/>
                <a:cs typeface="Roboto"/>
              </a:rPr>
              <a:t>3500+ consultations covering 23+ specialties through 50+Medyseva </a:t>
            </a:r>
            <a:r>
              <a:rPr lang="en-US" sz="950" spc="5">
                <a:latin typeface="Arial MT"/>
                <a:cs typeface="Roboto"/>
              </a:rPr>
              <a:t>Kendra</a:t>
            </a:r>
            <a:endParaRPr lang="en-IN" sz="950" spc="5">
              <a:latin typeface="Arial MT"/>
              <a:cs typeface="Roboto"/>
            </a:endParaRPr>
          </a:p>
        </p:txBody>
      </p:sp>
      <p:pic>
        <p:nvPicPr>
          <p:cNvPr id="11" name="Picture 2" descr="Green arrow 190 icon - Free green arrow icons">
            <a:extLst>
              <a:ext uri="{FF2B5EF4-FFF2-40B4-BE49-F238E27FC236}">
                <a16:creationId xmlns:a16="http://schemas.microsoft.com/office/drawing/2014/main" id="{68DC4EB2-FA77-91C8-810E-8C282F9F25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38" r="10251"/>
          <a:stretch/>
        </p:blipFill>
        <p:spPr bwMode="auto">
          <a:xfrm rot="16200000">
            <a:off x="2751473" y="2685873"/>
            <a:ext cx="288134" cy="3856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rtnership png images | PNGEgg">
            <a:extLst>
              <a:ext uri="{FF2B5EF4-FFF2-40B4-BE49-F238E27FC236}">
                <a16:creationId xmlns:a16="http://schemas.microsoft.com/office/drawing/2014/main" id="{ED9247BB-2C8E-5A76-335B-F6D32A67A95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579" t="6758" r="8363" b="7201"/>
          <a:stretch/>
        </p:blipFill>
        <p:spPr bwMode="auto">
          <a:xfrm>
            <a:off x="102009" y="4762031"/>
            <a:ext cx="563195" cy="7910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ealthcare Clipart Health Visitor - Two Doctors Icon, HD Png Download ,  Transparent Png Image - PNGitem">
            <a:extLst>
              <a:ext uri="{FF2B5EF4-FFF2-40B4-BE49-F238E27FC236}">
                <a16:creationId xmlns:a16="http://schemas.microsoft.com/office/drawing/2014/main" id="{C60BCBDD-5585-CACB-513E-C8D17F4F1F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4330" y="5608897"/>
            <a:ext cx="954836" cy="9681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31,413 Micro Finance Images, Stock Photos &amp; Vectors | Shutterstock">
            <a:extLst>
              <a:ext uri="{FF2B5EF4-FFF2-40B4-BE49-F238E27FC236}">
                <a16:creationId xmlns:a16="http://schemas.microsoft.com/office/drawing/2014/main" id="{2896B7F0-D6C1-6B73-7C50-3759E091E31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54" t="1665" r="10142" b="9151"/>
          <a:stretch/>
        </p:blipFill>
        <p:spPr bwMode="auto">
          <a:xfrm>
            <a:off x="3822160" y="5629859"/>
            <a:ext cx="1136150" cy="90457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Table 15">
            <a:extLst>
              <a:ext uri="{FF2B5EF4-FFF2-40B4-BE49-F238E27FC236}">
                <a16:creationId xmlns:a16="http://schemas.microsoft.com/office/drawing/2014/main" id="{305F6B71-F6F8-7A4E-5949-C65626825DCF}"/>
              </a:ext>
            </a:extLst>
          </p:cNvPr>
          <p:cNvGraphicFramePr>
            <a:graphicFrameLocks noGrp="1"/>
          </p:cNvGraphicFramePr>
          <p:nvPr>
            <p:extLst>
              <p:ext uri="{D42A27DB-BD31-4B8C-83A1-F6EECF244321}">
                <p14:modId xmlns:p14="http://schemas.microsoft.com/office/powerpoint/2010/main" val="1159128056"/>
              </p:ext>
            </p:extLst>
          </p:nvPr>
        </p:nvGraphicFramePr>
        <p:xfrm>
          <a:off x="3138620" y="1582297"/>
          <a:ext cx="2455545" cy="688157"/>
        </p:xfrm>
        <a:graphic>
          <a:graphicData uri="http://schemas.openxmlformats.org/drawingml/2006/table">
            <a:tbl>
              <a:tblPr/>
              <a:tblGrid>
                <a:gridCol w="2455545">
                  <a:extLst>
                    <a:ext uri="{9D8B030D-6E8A-4147-A177-3AD203B41FA5}">
                      <a16:colId xmlns:a16="http://schemas.microsoft.com/office/drawing/2014/main" val="2006127831"/>
                    </a:ext>
                  </a:extLst>
                </a:gridCol>
              </a:tblGrid>
              <a:tr h="688157">
                <a:tc>
                  <a:txBody>
                    <a:bodyPr/>
                    <a:lstStyle/>
                    <a:p>
                      <a:endParaRPr lang="en-IN"/>
                    </a:p>
                  </a:txBody>
                  <a:tcPr>
                    <a:lnL w="12700" cmpd="sng">
                      <a:solidFill>
                        <a:schemeClr val="bg2">
                          <a:lumMod val="25000"/>
                        </a:schemeClr>
                      </a:solidFill>
                      <a:prstDash val="sysDash"/>
                    </a:lnL>
                    <a:lnR w="12700" cmpd="sng">
                      <a:solidFill>
                        <a:schemeClr val="bg2">
                          <a:lumMod val="25000"/>
                        </a:schemeClr>
                      </a:solidFill>
                      <a:prstDash val="sysDash"/>
                    </a:lnR>
                    <a:lnT w="12700" cmpd="sng">
                      <a:solidFill>
                        <a:schemeClr val="bg2">
                          <a:lumMod val="25000"/>
                        </a:schemeClr>
                      </a:solidFill>
                      <a:prstDash val="sysDash"/>
                    </a:lnT>
                    <a:lnB w="12700" cmpd="sng">
                      <a:solidFill>
                        <a:schemeClr val="bg2">
                          <a:lumMod val="25000"/>
                        </a:schemeClr>
                      </a:solidFill>
                      <a:prstDash val="sysDash"/>
                    </a:lnB>
                  </a:tcPr>
                </a:tc>
                <a:extLst>
                  <a:ext uri="{0D108BD9-81ED-4DB2-BD59-A6C34878D82A}">
                    <a16:rowId xmlns:a16="http://schemas.microsoft.com/office/drawing/2014/main" val="549385599"/>
                  </a:ext>
                </a:extLst>
              </a:tr>
            </a:tbl>
          </a:graphicData>
        </a:graphic>
      </p:graphicFrame>
      <p:graphicFrame>
        <p:nvGraphicFramePr>
          <p:cNvPr id="25" name="Table 24">
            <a:extLst>
              <a:ext uri="{FF2B5EF4-FFF2-40B4-BE49-F238E27FC236}">
                <a16:creationId xmlns:a16="http://schemas.microsoft.com/office/drawing/2014/main" id="{86E0E132-979D-D892-2604-7C979A805B1E}"/>
              </a:ext>
            </a:extLst>
          </p:cNvPr>
          <p:cNvGraphicFramePr>
            <a:graphicFrameLocks noGrp="1"/>
          </p:cNvGraphicFramePr>
          <p:nvPr>
            <p:extLst>
              <p:ext uri="{D42A27DB-BD31-4B8C-83A1-F6EECF244321}">
                <p14:modId xmlns:p14="http://schemas.microsoft.com/office/powerpoint/2010/main" val="2343925549"/>
              </p:ext>
            </p:extLst>
          </p:nvPr>
        </p:nvGraphicFramePr>
        <p:xfrm>
          <a:off x="3148485" y="2415704"/>
          <a:ext cx="2455545" cy="791850"/>
        </p:xfrm>
        <a:graphic>
          <a:graphicData uri="http://schemas.openxmlformats.org/drawingml/2006/table">
            <a:tbl>
              <a:tblPr/>
              <a:tblGrid>
                <a:gridCol w="2455545">
                  <a:extLst>
                    <a:ext uri="{9D8B030D-6E8A-4147-A177-3AD203B41FA5}">
                      <a16:colId xmlns:a16="http://schemas.microsoft.com/office/drawing/2014/main" val="908172053"/>
                    </a:ext>
                  </a:extLst>
                </a:gridCol>
              </a:tblGrid>
              <a:tr h="791850">
                <a:tc>
                  <a:txBody>
                    <a:bodyPr/>
                    <a:lstStyle/>
                    <a:p>
                      <a:endParaRPr lang="en-IN"/>
                    </a:p>
                  </a:txBody>
                  <a:tcPr>
                    <a:lnL w="12700" cmpd="sng">
                      <a:solidFill>
                        <a:schemeClr val="bg2">
                          <a:lumMod val="25000"/>
                        </a:schemeClr>
                      </a:solidFill>
                      <a:prstDash val="sysDash"/>
                    </a:lnL>
                    <a:lnR w="12700" cmpd="sng">
                      <a:solidFill>
                        <a:schemeClr val="bg2">
                          <a:lumMod val="25000"/>
                        </a:schemeClr>
                      </a:solidFill>
                      <a:prstDash val="sysDash"/>
                    </a:lnR>
                    <a:lnT w="12700" cmpd="sng">
                      <a:solidFill>
                        <a:schemeClr val="bg2">
                          <a:lumMod val="25000"/>
                        </a:schemeClr>
                      </a:solidFill>
                      <a:prstDash val="sysDash"/>
                    </a:lnT>
                    <a:lnB w="12700" cmpd="sng">
                      <a:solidFill>
                        <a:schemeClr val="bg2">
                          <a:lumMod val="25000"/>
                        </a:schemeClr>
                      </a:solidFill>
                      <a:prstDash val="sysDash"/>
                    </a:lnB>
                  </a:tcPr>
                </a:tc>
                <a:extLst>
                  <a:ext uri="{0D108BD9-81ED-4DB2-BD59-A6C34878D82A}">
                    <a16:rowId xmlns:a16="http://schemas.microsoft.com/office/drawing/2014/main" val="3976738437"/>
                  </a:ext>
                </a:extLst>
              </a:tr>
            </a:tbl>
          </a:graphicData>
        </a:graphic>
      </p:graphicFrame>
      <p:graphicFrame>
        <p:nvGraphicFramePr>
          <p:cNvPr id="45" name="Table 44">
            <a:extLst>
              <a:ext uri="{FF2B5EF4-FFF2-40B4-BE49-F238E27FC236}">
                <a16:creationId xmlns:a16="http://schemas.microsoft.com/office/drawing/2014/main" id="{8CF063FD-9614-C542-C18F-11C7239D8FCD}"/>
              </a:ext>
            </a:extLst>
          </p:cNvPr>
          <p:cNvGraphicFramePr>
            <a:graphicFrameLocks noGrp="1"/>
          </p:cNvGraphicFramePr>
          <p:nvPr>
            <p:extLst>
              <p:ext uri="{D42A27DB-BD31-4B8C-83A1-F6EECF244321}">
                <p14:modId xmlns:p14="http://schemas.microsoft.com/office/powerpoint/2010/main" val="2256385812"/>
              </p:ext>
            </p:extLst>
          </p:nvPr>
        </p:nvGraphicFramePr>
        <p:xfrm>
          <a:off x="9166745" y="4636988"/>
          <a:ext cx="2438873" cy="1582463"/>
        </p:xfrm>
        <a:graphic>
          <a:graphicData uri="http://schemas.openxmlformats.org/drawingml/2006/table">
            <a:tbl>
              <a:tblPr/>
              <a:tblGrid>
                <a:gridCol w="2438873">
                  <a:extLst>
                    <a:ext uri="{9D8B030D-6E8A-4147-A177-3AD203B41FA5}">
                      <a16:colId xmlns:a16="http://schemas.microsoft.com/office/drawing/2014/main" val="3748388864"/>
                    </a:ext>
                  </a:extLst>
                </a:gridCol>
              </a:tblGrid>
              <a:tr h="1582463">
                <a:tc>
                  <a:txBody>
                    <a:bodyPr/>
                    <a:lstStyle/>
                    <a:p>
                      <a:endParaRPr lang="en-IN"/>
                    </a:p>
                  </a:txBody>
                  <a:tcPr>
                    <a:lnL w="12700" cmpd="sng">
                      <a:solidFill>
                        <a:schemeClr val="bg2">
                          <a:lumMod val="25000"/>
                        </a:schemeClr>
                      </a:solidFill>
                      <a:prstDash val="sysDash"/>
                    </a:lnL>
                    <a:lnR w="12700" cmpd="sng">
                      <a:solidFill>
                        <a:schemeClr val="bg2">
                          <a:lumMod val="25000"/>
                        </a:schemeClr>
                      </a:solidFill>
                      <a:prstDash val="sysDash"/>
                    </a:lnR>
                    <a:lnT w="12700" cmpd="sng">
                      <a:solidFill>
                        <a:schemeClr val="bg2">
                          <a:lumMod val="25000"/>
                        </a:schemeClr>
                      </a:solidFill>
                      <a:prstDash val="sysDash"/>
                    </a:lnT>
                    <a:lnB w="12700" cmpd="sng">
                      <a:solidFill>
                        <a:schemeClr val="bg2">
                          <a:lumMod val="25000"/>
                        </a:schemeClr>
                      </a:solidFill>
                      <a:prstDash val="sysDash"/>
                    </a:lnB>
                  </a:tcPr>
                </a:tc>
                <a:extLst>
                  <a:ext uri="{0D108BD9-81ED-4DB2-BD59-A6C34878D82A}">
                    <a16:rowId xmlns:a16="http://schemas.microsoft.com/office/drawing/2014/main" val="3587819240"/>
                  </a:ext>
                </a:extLst>
              </a:tr>
            </a:tbl>
          </a:graphicData>
        </a:graphic>
      </p:graphicFrame>
      <p:graphicFrame>
        <p:nvGraphicFramePr>
          <p:cNvPr id="49" name="Table 48">
            <a:extLst>
              <a:ext uri="{FF2B5EF4-FFF2-40B4-BE49-F238E27FC236}">
                <a16:creationId xmlns:a16="http://schemas.microsoft.com/office/drawing/2014/main" id="{C60CD67C-F270-9B31-60C9-85AD76AC93B3}"/>
              </a:ext>
            </a:extLst>
          </p:cNvPr>
          <p:cNvGraphicFramePr>
            <a:graphicFrameLocks noGrp="1"/>
          </p:cNvGraphicFramePr>
          <p:nvPr>
            <p:extLst>
              <p:ext uri="{D42A27DB-BD31-4B8C-83A1-F6EECF244321}">
                <p14:modId xmlns:p14="http://schemas.microsoft.com/office/powerpoint/2010/main" val="2589927793"/>
              </p:ext>
            </p:extLst>
          </p:nvPr>
        </p:nvGraphicFramePr>
        <p:xfrm>
          <a:off x="3025255" y="4585236"/>
          <a:ext cx="2213264" cy="763571"/>
        </p:xfrm>
        <a:graphic>
          <a:graphicData uri="http://schemas.openxmlformats.org/drawingml/2006/table">
            <a:tbl>
              <a:tblPr/>
              <a:tblGrid>
                <a:gridCol w="2213264">
                  <a:extLst>
                    <a:ext uri="{9D8B030D-6E8A-4147-A177-3AD203B41FA5}">
                      <a16:colId xmlns:a16="http://schemas.microsoft.com/office/drawing/2014/main" val="365091699"/>
                    </a:ext>
                  </a:extLst>
                </a:gridCol>
              </a:tblGrid>
              <a:tr h="763571">
                <a:tc>
                  <a:txBody>
                    <a:bodyPr/>
                    <a:lstStyle/>
                    <a:p>
                      <a:endParaRPr lang="en-IN"/>
                    </a:p>
                  </a:txBody>
                  <a:tcPr>
                    <a:lnL w="12700" cmpd="sng">
                      <a:solidFill>
                        <a:schemeClr val="bg2">
                          <a:lumMod val="25000"/>
                        </a:schemeClr>
                      </a:solidFill>
                      <a:prstDash val="sysDash"/>
                    </a:lnL>
                    <a:lnR w="12700" cmpd="sng">
                      <a:solidFill>
                        <a:schemeClr val="bg2">
                          <a:lumMod val="25000"/>
                        </a:schemeClr>
                      </a:solidFill>
                      <a:prstDash val="sysDash"/>
                    </a:lnR>
                    <a:lnT w="12700" cmpd="sng">
                      <a:solidFill>
                        <a:schemeClr val="bg2">
                          <a:lumMod val="25000"/>
                        </a:schemeClr>
                      </a:solidFill>
                      <a:prstDash val="sysDash"/>
                    </a:lnT>
                    <a:lnB w="12700" cmpd="sng">
                      <a:solidFill>
                        <a:schemeClr val="bg2">
                          <a:lumMod val="25000"/>
                        </a:schemeClr>
                      </a:solidFill>
                      <a:prstDash val="sysDash"/>
                    </a:lnB>
                  </a:tcPr>
                </a:tc>
                <a:extLst>
                  <a:ext uri="{0D108BD9-81ED-4DB2-BD59-A6C34878D82A}">
                    <a16:rowId xmlns:a16="http://schemas.microsoft.com/office/drawing/2014/main" val="3428227279"/>
                  </a:ext>
                </a:extLst>
              </a:tr>
            </a:tbl>
          </a:graphicData>
        </a:graphic>
      </p:graphicFrame>
      <p:graphicFrame>
        <p:nvGraphicFramePr>
          <p:cNvPr id="60" name="Table 59">
            <a:extLst>
              <a:ext uri="{FF2B5EF4-FFF2-40B4-BE49-F238E27FC236}">
                <a16:creationId xmlns:a16="http://schemas.microsoft.com/office/drawing/2014/main" id="{EC562D6C-6CB0-06B1-C23F-EA3BB9C4F858}"/>
              </a:ext>
            </a:extLst>
          </p:cNvPr>
          <p:cNvGraphicFramePr>
            <a:graphicFrameLocks noGrp="1"/>
          </p:cNvGraphicFramePr>
          <p:nvPr>
            <p:extLst>
              <p:ext uri="{D42A27DB-BD31-4B8C-83A1-F6EECF244321}">
                <p14:modId xmlns:p14="http://schemas.microsoft.com/office/powerpoint/2010/main" val="3539340622"/>
              </p:ext>
            </p:extLst>
          </p:nvPr>
        </p:nvGraphicFramePr>
        <p:xfrm>
          <a:off x="2781273" y="5546233"/>
          <a:ext cx="2205873" cy="1093509"/>
        </p:xfrm>
        <a:graphic>
          <a:graphicData uri="http://schemas.openxmlformats.org/drawingml/2006/table">
            <a:tbl>
              <a:tblPr/>
              <a:tblGrid>
                <a:gridCol w="2205873">
                  <a:extLst>
                    <a:ext uri="{9D8B030D-6E8A-4147-A177-3AD203B41FA5}">
                      <a16:colId xmlns:a16="http://schemas.microsoft.com/office/drawing/2014/main" val="2993685502"/>
                    </a:ext>
                  </a:extLst>
                </a:gridCol>
              </a:tblGrid>
              <a:tr h="1093509">
                <a:tc>
                  <a:txBody>
                    <a:bodyPr/>
                    <a:lstStyle/>
                    <a:p>
                      <a:endParaRPr lang="en-IN"/>
                    </a:p>
                  </a:txBody>
                  <a:tcPr>
                    <a:lnL w="12700" cmpd="sng">
                      <a:solidFill>
                        <a:schemeClr val="bg2">
                          <a:lumMod val="25000"/>
                        </a:schemeClr>
                      </a:solidFill>
                      <a:prstDash val="sysDash"/>
                    </a:lnL>
                    <a:lnR w="12700" cmpd="sng">
                      <a:solidFill>
                        <a:schemeClr val="bg2">
                          <a:lumMod val="25000"/>
                        </a:schemeClr>
                      </a:solidFill>
                      <a:prstDash val="sysDash"/>
                    </a:lnR>
                    <a:lnT w="12700" cmpd="sng">
                      <a:solidFill>
                        <a:schemeClr val="bg2">
                          <a:lumMod val="25000"/>
                        </a:schemeClr>
                      </a:solidFill>
                      <a:prstDash val="sysDash"/>
                    </a:lnT>
                    <a:lnB w="12700" cmpd="sng">
                      <a:solidFill>
                        <a:schemeClr val="bg2">
                          <a:lumMod val="25000"/>
                        </a:schemeClr>
                      </a:solidFill>
                      <a:prstDash val="sysDash"/>
                    </a:lnB>
                  </a:tcPr>
                </a:tc>
                <a:extLst>
                  <a:ext uri="{0D108BD9-81ED-4DB2-BD59-A6C34878D82A}">
                    <a16:rowId xmlns:a16="http://schemas.microsoft.com/office/drawing/2014/main" val="372360224"/>
                  </a:ext>
                </a:extLst>
              </a:tr>
            </a:tbl>
          </a:graphicData>
        </a:graphic>
      </p:graphicFrame>
      <p:sp>
        <p:nvSpPr>
          <p:cNvPr id="63" name="object 74">
            <a:extLst>
              <a:ext uri="{FF2B5EF4-FFF2-40B4-BE49-F238E27FC236}">
                <a16:creationId xmlns:a16="http://schemas.microsoft.com/office/drawing/2014/main" id="{9245EDB4-A1DE-8ACC-B1B3-0C9D068EE481}"/>
              </a:ext>
            </a:extLst>
          </p:cNvPr>
          <p:cNvSpPr/>
          <p:nvPr/>
        </p:nvSpPr>
        <p:spPr>
          <a:xfrm>
            <a:off x="1602966" y="79570"/>
            <a:ext cx="2353384" cy="367593"/>
          </a:xfrm>
          <a:custGeom>
            <a:avLst/>
            <a:gdLst/>
            <a:ahLst/>
            <a:cxnLst/>
            <a:rect l="l" t="t" r="r" b="b"/>
            <a:pathLst>
              <a:path w="2220595" h="483234">
                <a:moveTo>
                  <a:pt x="2220468" y="0"/>
                </a:moveTo>
                <a:lnTo>
                  <a:pt x="0" y="0"/>
                </a:lnTo>
                <a:lnTo>
                  <a:pt x="0" y="483108"/>
                </a:lnTo>
                <a:lnTo>
                  <a:pt x="2220468" y="483108"/>
                </a:lnTo>
                <a:lnTo>
                  <a:pt x="2220468" y="0"/>
                </a:lnTo>
                <a:close/>
              </a:path>
            </a:pathLst>
          </a:custGeom>
          <a:solidFill>
            <a:schemeClr val="accent6">
              <a:lumMod val="75000"/>
            </a:schemeClr>
          </a:solidFill>
        </p:spPr>
        <p:txBody>
          <a:bodyPr wrap="square" lIns="0" tIns="0" rIns="0" bIns="0" rtlCol="0"/>
          <a:lstStyle/>
          <a:p>
            <a:r>
              <a:rPr lang="en-IN" sz="1800" spc="-10">
                <a:solidFill>
                  <a:srgbClr val="FFFFFF"/>
                </a:solidFill>
                <a:latin typeface="Calibri"/>
                <a:cs typeface="Calibri"/>
              </a:rPr>
              <a:t>   </a:t>
            </a:r>
            <a:r>
              <a:rPr lang="en-IN" sz="1600" b="1">
                <a:solidFill>
                  <a:schemeClr val="bg1"/>
                </a:solidFill>
              </a:rPr>
              <a:t>PROPOSED SOLUTIONS</a:t>
            </a:r>
          </a:p>
          <a:p>
            <a:endParaRPr lang="en-IN" sz="1800" spc="-10">
              <a:solidFill>
                <a:srgbClr val="FFFFFF"/>
              </a:solidFill>
              <a:latin typeface="Calibri"/>
              <a:cs typeface="Calibri"/>
            </a:endParaRPr>
          </a:p>
          <a:p>
            <a:endParaRPr/>
          </a:p>
        </p:txBody>
      </p:sp>
      <p:sp>
        <p:nvSpPr>
          <p:cNvPr id="64" name="object 72">
            <a:extLst>
              <a:ext uri="{FF2B5EF4-FFF2-40B4-BE49-F238E27FC236}">
                <a16:creationId xmlns:a16="http://schemas.microsoft.com/office/drawing/2014/main" id="{DF07A87A-6385-8CD2-03D7-B1E36B5CE384}"/>
              </a:ext>
            </a:extLst>
          </p:cNvPr>
          <p:cNvSpPr/>
          <p:nvPr/>
        </p:nvSpPr>
        <p:spPr>
          <a:xfrm>
            <a:off x="4092085" y="71175"/>
            <a:ext cx="7808685" cy="358761"/>
          </a:xfrm>
          <a:custGeom>
            <a:avLst/>
            <a:gdLst/>
            <a:ahLst/>
            <a:cxnLst/>
            <a:rect l="l" t="t" r="r" b="b"/>
            <a:pathLst>
              <a:path w="9194800" h="483234">
                <a:moveTo>
                  <a:pt x="9194292" y="0"/>
                </a:moveTo>
                <a:lnTo>
                  <a:pt x="0" y="0"/>
                </a:lnTo>
                <a:lnTo>
                  <a:pt x="0" y="483108"/>
                </a:lnTo>
                <a:lnTo>
                  <a:pt x="9194292" y="483108"/>
                </a:lnTo>
                <a:lnTo>
                  <a:pt x="9194292" y="0"/>
                </a:lnTo>
                <a:close/>
              </a:path>
            </a:pathLst>
          </a:custGeom>
          <a:solidFill>
            <a:srgbClr val="92D050"/>
          </a:solidFill>
        </p:spPr>
        <p:txBody>
          <a:bodyPr wrap="square" lIns="0" tIns="0" rIns="0" bIns="0" rtlCol="0"/>
          <a:lstStyle/>
          <a:p>
            <a:endParaRPr/>
          </a:p>
        </p:txBody>
      </p:sp>
      <p:sp>
        <p:nvSpPr>
          <p:cNvPr id="65" name="TextBox 64">
            <a:extLst>
              <a:ext uri="{FF2B5EF4-FFF2-40B4-BE49-F238E27FC236}">
                <a16:creationId xmlns:a16="http://schemas.microsoft.com/office/drawing/2014/main" id="{5F6587BD-946E-7AF5-919D-06FCE3B31345}"/>
              </a:ext>
            </a:extLst>
          </p:cNvPr>
          <p:cNvSpPr txBox="1"/>
          <p:nvPr/>
        </p:nvSpPr>
        <p:spPr>
          <a:xfrm>
            <a:off x="4229644" y="44806"/>
            <a:ext cx="7533566" cy="369332"/>
          </a:xfrm>
          <a:prstGeom prst="rect">
            <a:avLst/>
          </a:prstGeom>
          <a:noFill/>
        </p:spPr>
        <p:txBody>
          <a:bodyPr wrap="square" rtlCol="0">
            <a:spAutoFit/>
          </a:bodyPr>
          <a:lstStyle/>
          <a:p>
            <a:r>
              <a:rPr lang="en-US" sz="1800" b="1">
                <a:solidFill>
                  <a:srgbClr val="FFFFFF"/>
                </a:solidFill>
                <a:latin typeface="Calibri"/>
                <a:cs typeface="Calibri"/>
              </a:rPr>
              <a:t>Solution</a:t>
            </a:r>
            <a:r>
              <a:rPr lang="en-US" sz="1800" b="1" spc="-40">
                <a:solidFill>
                  <a:srgbClr val="FFFFFF"/>
                </a:solidFill>
                <a:latin typeface="Calibri"/>
                <a:cs typeface="Calibri"/>
              </a:rPr>
              <a:t> </a:t>
            </a:r>
            <a:r>
              <a:rPr lang="en-US" sz="1800" b="1" spc="-5">
                <a:solidFill>
                  <a:srgbClr val="FFFFFF"/>
                </a:solidFill>
                <a:latin typeface="Calibri"/>
                <a:cs typeface="Calibri"/>
              </a:rPr>
              <a:t>#1	                     </a:t>
            </a:r>
            <a:r>
              <a:rPr lang="en-US" sz="1800" spc="-10">
                <a:solidFill>
                  <a:srgbClr val="767070"/>
                </a:solidFill>
                <a:latin typeface="Calibri"/>
                <a:cs typeface="Calibri"/>
              </a:rPr>
              <a:t>Solution</a:t>
            </a:r>
            <a:r>
              <a:rPr lang="en-US" sz="1800" spc="25">
                <a:solidFill>
                  <a:srgbClr val="767070"/>
                </a:solidFill>
                <a:latin typeface="Calibri"/>
                <a:cs typeface="Calibri"/>
              </a:rPr>
              <a:t> </a:t>
            </a:r>
            <a:r>
              <a:rPr lang="en-US" sz="1800">
                <a:solidFill>
                  <a:srgbClr val="767070"/>
                </a:solidFill>
                <a:latin typeface="Calibri"/>
                <a:cs typeface="Calibri"/>
              </a:rPr>
              <a:t># 2</a:t>
            </a:r>
            <a:r>
              <a:rPr lang="en-US" sz="1800" spc="20">
                <a:solidFill>
                  <a:srgbClr val="767070"/>
                </a:solidFill>
                <a:latin typeface="Calibri"/>
                <a:cs typeface="Calibri"/>
              </a:rPr>
              <a:t> </a:t>
            </a:r>
            <a:r>
              <a:rPr lang="en-US" sz="1800">
                <a:solidFill>
                  <a:srgbClr val="767070"/>
                </a:solidFill>
                <a:latin typeface="Calibri"/>
                <a:cs typeface="Calibri"/>
              </a:rPr>
              <a:t>and</a:t>
            </a:r>
            <a:r>
              <a:rPr lang="en-US" sz="1800" spc="10">
                <a:solidFill>
                  <a:srgbClr val="767070"/>
                </a:solidFill>
                <a:latin typeface="Calibri"/>
                <a:cs typeface="Calibri"/>
              </a:rPr>
              <a:t> </a:t>
            </a:r>
            <a:r>
              <a:rPr lang="en-US" sz="1800">
                <a:solidFill>
                  <a:srgbClr val="767070"/>
                </a:solidFill>
                <a:latin typeface="Calibri"/>
                <a:cs typeface="Calibri"/>
              </a:rPr>
              <a:t>3	</a:t>
            </a:r>
            <a:r>
              <a:rPr lang="en-US" sz="1800" spc="-10">
                <a:solidFill>
                  <a:srgbClr val="767070"/>
                </a:solidFill>
                <a:latin typeface="Calibri"/>
                <a:cs typeface="Calibri"/>
              </a:rPr>
              <a:t>Solution</a:t>
            </a:r>
            <a:r>
              <a:rPr lang="en-US" sz="1800" spc="5">
                <a:solidFill>
                  <a:srgbClr val="767070"/>
                </a:solidFill>
                <a:latin typeface="Calibri"/>
                <a:cs typeface="Calibri"/>
              </a:rPr>
              <a:t> </a:t>
            </a:r>
            <a:r>
              <a:rPr lang="en-US" sz="1800">
                <a:solidFill>
                  <a:srgbClr val="767070"/>
                </a:solidFill>
                <a:latin typeface="Calibri"/>
                <a:cs typeface="Calibri"/>
              </a:rPr>
              <a:t>#</a:t>
            </a:r>
            <a:r>
              <a:rPr lang="en-US" sz="1800" spc="-20">
                <a:solidFill>
                  <a:srgbClr val="767070"/>
                </a:solidFill>
                <a:latin typeface="Calibri"/>
                <a:cs typeface="Calibri"/>
              </a:rPr>
              <a:t> </a:t>
            </a:r>
            <a:r>
              <a:rPr lang="en-US" sz="1800">
                <a:solidFill>
                  <a:srgbClr val="767070"/>
                </a:solidFill>
                <a:latin typeface="Calibri"/>
                <a:cs typeface="Calibri"/>
              </a:rPr>
              <a:t>4 and</a:t>
            </a:r>
            <a:r>
              <a:rPr lang="en-US" sz="1800" spc="-5">
                <a:solidFill>
                  <a:srgbClr val="767070"/>
                </a:solidFill>
                <a:latin typeface="Calibri"/>
                <a:cs typeface="Calibri"/>
              </a:rPr>
              <a:t> </a:t>
            </a:r>
            <a:r>
              <a:rPr lang="en-US" sz="1800">
                <a:solidFill>
                  <a:srgbClr val="767070"/>
                </a:solidFill>
                <a:latin typeface="Calibri"/>
                <a:cs typeface="Calibri"/>
              </a:rPr>
              <a:t>5</a:t>
            </a:r>
            <a:endParaRPr lang="en-IN"/>
          </a:p>
        </p:txBody>
      </p:sp>
      <p:grpSp>
        <p:nvGrpSpPr>
          <p:cNvPr id="62" name="object 37">
            <a:extLst>
              <a:ext uri="{FF2B5EF4-FFF2-40B4-BE49-F238E27FC236}">
                <a16:creationId xmlns:a16="http://schemas.microsoft.com/office/drawing/2014/main" id="{92B6FA6D-B6E8-6CA6-0E31-AEFCABE2594F}"/>
              </a:ext>
            </a:extLst>
          </p:cNvPr>
          <p:cNvGrpSpPr/>
          <p:nvPr/>
        </p:nvGrpSpPr>
        <p:grpSpPr>
          <a:xfrm>
            <a:off x="221397" y="1128089"/>
            <a:ext cx="2455545" cy="314325"/>
            <a:chOff x="2607564" y="1139952"/>
            <a:chExt cx="2455545" cy="314325"/>
          </a:xfrm>
          <a:solidFill>
            <a:schemeClr val="accent6">
              <a:lumMod val="50000"/>
            </a:schemeClr>
          </a:solidFill>
        </p:grpSpPr>
        <p:sp>
          <p:nvSpPr>
            <p:cNvPr id="66" name="object 38">
              <a:extLst>
                <a:ext uri="{FF2B5EF4-FFF2-40B4-BE49-F238E27FC236}">
                  <a16:creationId xmlns:a16="http://schemas.microsoft.com/office/drawing/2014/main" id="{821B2704-7176-777E-F7F7-F774BF646A1E}"/>
                </a:ext>
              </a:extLst>
            </p:cNvPr>
            <p:cNvSpPr/>
            <p:nvPr/>
          </p:nvSpPr>
          <p:spPr>
            <a:xfrm>
              <a:off x="2607564" y="1139952"/>
              <a:ext cx="2455545" cy="314325"/>
            </a:xfrm>
            <a:custGeom>
              <a:avLst/>
              <a:gdLst/>
              <a:ahLst/>
              <a:cxnLst/>
              <a:rect l="l" t="t" r="r" b="b"/>
              <a:pathLst>
                <a:path w="2455545" h="314325">
                  <a:moveTo>
                    <a:pt x="2455164" y="0"/>
                  </a:moveTo>
                  <a:lnTo>
                    <a:pt x="0" y="0"/>
                  </a:lnTo>
                  <a:lnTo>
                    <a:pt x="0" y="313944"/>
                  </a:lnTo>
                  <a:lnTo>
                    <a:pt x="2455164" y="313944"/>
                  </a:lnTo>
                  <a:lnTo>
                    <a:pt x="2455164" y="0"/>
                  </a:lnTo>
                  <a:close/>
                </a:path>
              </a:pathLst>
            </a:custGeom>
            <a:grpFill/>
          </p:spPr>
          <p:txBody>
            <a:bodyPr wrap="square" lIns="0" tIns="0" rIns="0" bIns="0" rtlCol="0"/>
            <a:lstStyle/>
            <a:p>
              <a:endParaRPr/>
            </a:p>
          </p:txBody>
        </p:sp>
        <p:sp>
          <p:nvSpPr>
            <p:cNvPr id="67" name="object 39">
              <a:extLst>
                <a:ext uri="{FF2B5EF4-FFF2-40B4-BE49-F238E27FC236}">
                  <a16:creationId xmlns:a16="http://schemas.microsoft.com/office/drawing/2014/main" id="{4E26D7C9-3895-BE58-344F-84AF74B1F904}"/>
                </a:ext>
              </a:extLst>
            </p:cNvPr>
            <p:cNvSpPr/>
            <p:nvPr/>
          </p:nvSpPr>
          <p:spPr>
            <a:xfrm>
              <a:off x="2607564" y="1139952"/>
              <a:ext cx="2455545" cy="314325"/>
            </a:xfrm>
            <a:custGeom>
              <a:avLst/>
              <a:gdLst/>
              <a:ahLst/>
              <a:cxnLst/>
              <a:rect l="l" t="t" r="r" b="b"/>
              <a:pathLst>
                <a:path w="2455545" h="314325">
                  <a:moveTo>
                    <a:pt x="0" y="313944"/>
                  </a:moveTo>
                  <a:lnTo>
                    <a:pt x="2455164" y="313944"/>
                  </a:lnTo>
                  <a:lnTo>
                    <a:pt x="2455164" y="0"/>
                  </a:lnTo>
                  <a:lnTo>
                    <a:pt x="0" y="0"/>
                  </a:lnTo>
                  <a:lnTo>
                    <a:pt x="0" y="313944"/>
                  </a:lnTo>
                  <a:close/>
                </a:path>
              </a:pathLst>
            </a:custGeom>
            <a:grpFill/>
            <a:ln w="9525">
              <a:solidFill>
                <a:srgbClr val="AB86BA"/>
              </a:solidFill>
            </a:ln>
          </p:spPr>
          <p:txBody>
            <a:bodyPr wrap="square" lIns="0" tIns="0" rIns="0" bIns="0" rtlCol="0"/>
            <a:lstStyle/>
            <a:p>
              <a:pPr algn="ctr"/>
              <a:r>
                <a:rPr lang="en-IN">
                  <a:solidFill>
                    <a:schemeClr val="bg1"/>
                  </a:solidFill>
                </a:rPr>
                <a:t>About Company</a:t>
              </a:r>
              <a:endParaRPr>
                <a:solidFill>
                  <a:schemeClr val="bg1"/>
                </a:solidFill>
              </a:endParaRPr>
            </a:p>
          </p:txBody>
        </p:sp>
      </p:grpSp>
      <p:sp>
        <p:nvSpPr>
          <p:cNvPr id="68" name="object 4">
            <a:extLst>
              <a:ext uri="{FF2B5EF4-FFF2-40B4-BE49-F238E27FC236}">
                <a16:creationId xmlns:a16="http://schemas.microsoft.com/office/drawing/2014/main" id="{AD9F7ADF-6DB0-4DB8-7B19-0B9C686DC6BF}"/>
              </a:ext>
            </a:extLst>
          </p:cNvPr>
          <p:cNvSpPr/>
          <p:nvPr/>
        </p:nvSpPr>
        <p:spPr>
          <a:xfrm>
            <a:off x="6265645" y="4331140"/>
            <a:ext cx="2398857" cy="314325"/>
          </a:xfrm>
          <a:custGeom>
            <a:avLst/>
            <a:gdLst/>
            <a:ahLst/>
            <a:cxnLst/>
            <a:rect l="l" t="t" r="r" b="b"/>
            <a:pathLst>
              <a:path w="2464435" h="323214">
                <a:moveTo>
                  <a:pt x="2464308" y="0"/>
                </a:moveTo>
                <a:lnTo>
                  <a:pt x="0" y="0"/>
                </a:lnTo>
                <a:lnTo>
                  <a:pt x="0" y="323088"/>
                </a:lnTo>
                <a:lnTo>
                  <a:pt x="2464308" y="323088"/>
                </a:lnTo>
                <a:lnTo>
                  <a:pt x="2464308" y="0"/>
                </a:lnTo>
                <a:close/>
              </a:path>
            </a:pathLst>
          </a:custGeom>
          <a:solidFill>
            <a:schemeClr val="accent6">
              <a:lumMod val="50000"/>
            </a:schemeClr>
          </a:solidFill>
        </p:spPr>
        <p:txBody>
          <a:bodyPr wrap="square" lIns="0" tIns="0" rIns="0" bIns="0" rtlCol="0"/>
          <a:lstStyle/>
          <a:p>
            <a:pPr algn="ctr"/>
            <a:r>
              <a:rPr lang="en-IN"/>
              <a:t>     </a:t>
            </a:r>
            <a:r>
              <a:rPr lang="en-IN" b="1" dirty="0">
                <a:solidFill>
                  <a:schemeClr val="bg1"/>
                </a:solidFill>
              </a:rPr>
              <a:t>Partnership</a:t>
            </a:r>
            <a:r>
              <a:rPr lang="en-IN"/>
              <a:t> </a:t>
            </a:r>
          </a:p>
        </p:txBody>
      </p:sp>
      <p:grpSp>
        <p:nvGrpSpPr>
          <p:cNvPr id="69" name="object 37">
            <a:extLst>
              <a:ext uri="{FF2B5EF4-FFF2-40B4-BE49-F238E27FC236}">
                <a16:creationId xmlns:a16="http://schemas.microsoft.com/office/drawing/2014/main" id="{54E28DC6-6925-EADF-4D98-17956E2D527C}"/>
              </a:ext>
            </a:extLst>
          </p:cNvPr>
          <p:cNvGrpSpPr/>
          <p:nvPr/>
        </p:nvGrpSpPr>
        <p:grpSpPr>
          <a:xfrm>
            <a:off x="6178301" y="1128088"/>
            <a:ext cx="2455545" cy="314325"/>
            <a:chOff x="2607564" y="1139952"/>
            <a:chExt cx="2455545" cy="314325"/>
          </a:xfrm>
          <a:solidFill>
            <a:schemeClr val="accent6">
              <a:lumMod val="50000"/>
            </a:schemeClr>
          </a:solidFill>
        </p:grpSpPr>
        <p:sp>
          <p:nvSpPr>
            <p:cNvPr id="70" name="object 38">
              <a:extLst>
                <a:ext uri="{FF2B5EF4-FFF2-40B4-BE49-F238E27FC236}">
                  <a16:creationId xmlns:a16="http://schemas.microsoft.com/office/drawing/2014/main" id="{B1553E43-2721-7492-20FB-5A2BA3FF2A55}"/>
                </a:ext>
              </a:extLst>
            </p:cNvPr>
            <p:cNvSpPr/>
            <p:nvPr/>
          </p:nvSpPr>
          <p:spPr>
            <a:xfrm>
              <a:off x="2607564" y="1139952"/>
              <a:ext cx="2455545" cy="314325"/>
            </a:xfrm>
            <a:custGeom>
              <a:avLst/>
              <a:gdLst/>
              <a:ahLst/>
              <a:cxnLst/>
              <a:rect l="l" t="t" r="r" b="b"/>
              <a:pathLst>
                <a:path w="2455545" h="314325">
                  <a:moveTo>
                    <a:pt x="2455164" y="0"/>
                  </a:moveTo>
                  <a:lnTo>
                    <a:pt x="0" y="0"/>
                  </a:lnTo>
                  <a:lnTo>
                    <a:pt x="0" y="313944"/>
                  </a:lnTo>
                  <a:lnTo>
                    <a:pt x="2455164" y="313944"/>
                  </a:lnTo>
                  <a:lnTo>
                    <a:pt x="2455164" y="0"/>
                  </a:lnTo>
                  <a:close/>
                </a:path>
              </a:pathLst>
            </a:custGeom>
            <a:grpFill/>
          </p:spPr>
          <p:txBody>
            <a:bodyPr wrap="square" lIns="0" tIns="0" rIns="0" bIns="0" rtlCol="0"/>
            <a:lstStyle/>
            <a:p>
              <a:endParaRPr/>
            </a:p>
          </p:txBody>
        </p:sp>
        <p:sp>
          <p:nvSpPr>
            <p:cNvPr id="71" name="object 39">
              <a:extLst>
                <a:ext uri="{FF2B5EF4-FFF2-40B4-BE49-F238E27FC236}">
                  <a16:creationId xmlns:a16="http://schemas.microsoft.com/office/drawing/2014/main" id="{4C6E438D-6594-468C-C8D7-E3213CFD9AAB}"/>
                </a:ext>
              </a:extLst>
            </p:cNvPr>
            <p:cNvSpPr/>
            <p:nvPr/>
          </p:nvSpPr>
          <p:spPr>
            <a:xfrm>
              <a:off x="2607564" y="1139952"/>
              <a:ext cx="2455545" cy="314325"/>
            </a:xfrm>
            <a:custGeom>
              <a:avLst/>
              <a:gdLst/>
              <a:ahLst/>
              <a:cxnLst/>
              <a:rect l="l" t="t" r="r" b="b"/>
              <a:pathLst>
                <a:path w="2455545" h="314325">
                  <a:moveTo>
                    <a:pt x="0" y="313944"/>
                  </a:moveTo>
                  <a:lnTo>
                    <a:pt x="2455164" y="313944"/>
                  </a:lnTo>
                  <a:lnTo>
                    <a:pt x="2455164" y="0"/>
                  </a:lnTo>
                  <a:lnTo>
                    <a:pt x="0" y="0"/>
                  </a:lnTo>
                  <a:lnTo>
                    <a:pt x="0" y="313944"/>
                  </a:lnTo>
                  <a:close/>
                </a:path>
              </a:pathLst>
            </a:custGeom>
            <a:grpFill/>
            <a:ln w="9525">
              <a:solidFill>
                <a:srgbClr val="AB86BA"/>
              </a:solidFill>
            </a:ln>
          </p:spPr>
          <p:txBody>
            <a:bodyPr wrap="square" lIns="0" tIns="0" rIns="0" bIns="0" rtlCol="0"/>
            <a:lstStyle/>
            <a:p>
              <a:pPr algn="ctr"/>
              <a:r>
                <a:rPr lang="en-IN" b="1" dirty="0">
                  <a:solidFill>
                    <a:schemeClr val="bg1"/>
                  </a:solidFill>
                </a:rPr>
                <a:t>About Company</a:t>
              </a:r>
              <a:endParaRPr b="1" dirty="0">
                <a:solidFill>
                  <a:schemeClr val="bg1"/>
                </a:solidFill>
              </a:endParaRPr>
            </a:p>
          </p:txBody>
        </p:sp>
      </p:grpSp>
      <p:pic>
        <p:nvPicPr>
          <p:cNvPr id="72" name="Picture 2" descr="Green arrow 190 icon - Free green arrow icons">
            <a:extLst>
              <a:ext uri="{FF2B5EF4-FFF2-40B4-BE49-F238E27FC236}">
                <a16:creationId xmlns:a16="http://schemas.microsoft.com/office/drawing/2014/main" id="{5E0F4E03-92FA-99DC-EFB8-C3C2F81B64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38" r="10251"/>
          <a:stretch/>
        </p:blipFill>
        <p:spPr bwMode="auto">
          <a:xfrm rot="16200000">
            <a:off x="2751473" y="3620730"/>
            <a:ext cx="288134" cy="38566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Green arrow 190 icon - Free green arrow icons">
            <a:extLst>
              <a:ext uri="{FF2B5EF4-FFF2-40B4-BE49-F238E27FC236}">
                <a16:creationId xmlns:a16="http://schemas.microsoft.com/office/drawing/2014/main" id="{12DD7FB9-E4E5-09AB-F7F6-CACE11A3B30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38" r="10251"/>
          <a:stretch/>
        </p:blipFill>
        <p:spPr bwMode="auto">
          <a:xfrm rot="16200000">
            <a:off x="2751473" y="1709969"/>
            <a:ext cx="288134" cy="38566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object 37">
            <a:extLst>
              <a:ext uri="{FF2B5EF4-FFF2-40B4-BE49-F238E27FC236}">
                <a16:creationId xmlns:a16="http://schemas.microsoft.com/office/drawing/2014/main" id="{586F73CE-5BB4-8246-2AC7-0349AEB33908}"/>
              </a:ext>
            </a:extLst>
          </p:cNvPr>
          <p:cNvGrpSpPr/>
          <p:nvPr/>
        </p:nvGrpSpPr>
        <p:grpSpPr>
          <a:xfrm>
            <a:off x="9445226" y="1101453"/>
            <a:ext cx="2455545" cy="314325"/>
            <a:chOff x="2607564" y="1139952"/>
            <a:chExt cx="2455545" cy="314325"/>
          </a:xfrm>
          <a:solidFill>
            <a:schemeClr val="accent6">
              <a:lumMod val="50000"/>
            </a:schemeClr>
          </a:solidFill>
        </p:grpSpPr>
        <p:sp>
          <p:nvSpPr>
            <p:cNvPr id="10" name="object 38">
              <a:extLst>
                <a:ext uri="{FF2B5EF4-FFF2-40B4-BE49-F238E27FC236}">
                  <a16:creationId xmlns:a16="http://schemas.microsoft.com/office/drawing/2014/main" id="{6A8C0EFE-5EE1-EBE9-6AF8-F355C5B024F0}"/>
                </a:ext>
              </a:extLst>
            </p:cNvPr>
            <p:cNvSpPr/>
            <p:nvPr/>
          </p:nvSpPr>
          <p:spPr>
            <a:xfrm>
              <a:off x="2607564" y="1139952"/>
              <a:ext cx="2455545" cy="314325"/>
            </a:xfrm>
            <a:custGeom>
              <a:avLst/>
              <a:gdLst/>
              <a:ahLst/>
              <a:cxnLst/>
              <a:rect l="l" t="t" r="r" b="b"/>
              <a:pathLst>
                <a:path w="2455545" h="314325">
                  <a:moveTo>
                    <a:pt x="2455164" y="0"/>
                  </a:moveTo>
                  <a:lnTo>
                    <a:pt x="0" y="0"/>
                  </a:lnTo>
                  <a:lnTo>
                    <a:pt x="0" y="313944"/>
                  </a:lnTo>
                  <a:lnTo>
                    <a:pt x="2455164" y="313944"/>
                  </a:lnTo>
                  <a:lnTo>
                    <a:pt x="2455164" y="0"/>
                  </a:lnTo>
                  <a:close/>
                </a:path>
              </a:pathLst>
            </a:custGeom>
            <a:grpFill/>
          </p:spPr>
          <p:txBody>
            <a:bodyPr wrap="square" lIns="0" tIns="0" rIns="0" bIns="0" rtlCol="0"/>
            <a:lstStyle/>
            <a:p>
              <a:endParaRPr/>
            </a:p>
          </p:txBody>
        </p:sp>
        <p:sp>
          <p:nvSpPr>
            <p:cNvPr id="12" name="object 39">
              <a:extLst>
                <a:ext uri="{FF2B5EF4-FFF2-40B4-BE49-F238E27FC236}">
                  <a16:creationId xmlns:a16="http://schemas.microsoft.com/office/drawing/2014/main" id="{29E4C6E0-AA62-507F-D017-9E0772D1FAAC}"/>
                </a:ext>
              </a:extLst>
            </p:cNvPr>
            <p:cNvSpPr/>
            <p:nvPr/>
          </p:nvSpPr>
          <p:spPr>
            <a:xfrm>
              <a:off x="2607564" y="1139952"/>
              <a:ext cx="2455545" cy="314325"/>
            </a:xfrm>
            <a:custGeom>
              <a:avLst/>
              <a:gdLst/>
              <a:ahLst/>
              <a:cxnLst/>
              <a:rect l="l" t="t" r="r" b="b"/>
              <a:pathLst>
                <a:path w="2455545" h="314325">
                  <a:moveTo>
                    <a:pt x="0" y="313944"/>
                  </a:moveTo>
                  <a:lnTo>
                    <a:pt x="2455164" y="313944"/>
                  </a:lnTo>
                  <a:lnTo>
                    <a:pt x="2455164" y="0"/>
                  </a:lnTo>
                  <a:lnTo>
                    <a:pt x="0" y="0"/>
                  </a:lnTo>
                  <a:lnTo>
                    <a:pt x="0" y="313944"/>
                  </a:lnTo>
                  <a:close/>
                </a:path>
              </a:pathLst>
            </a:custGeom>
            <a:grpFill/>
            <a:ln w="9525">
              <a:solidFill>
                <a:srgbClr val="AB86BA"/>
              </a:solidFill>
            </a:ln>
          </p:spPr>
          <p:txBody>
            <a:bodyPr wrap="square" lIns="0" tIns="0" rIns="0" bIns="0" rtlCol="0"/>
            <a:lstStyle/>
            <a:p>
              <a:pPr algn="ctr"/>
              <a:r>
                <a:rPr lang="en-IN">
                  <a:solidFill>
                    <a:schemeClr val="bg1"/>
                  </a:solidFill>
                </a:rPr>
                <a:t>Social Impacts</a:t>
              </a:r>
              <a:endParaRPr>
                <a:solidFill>
                  <a:schemeClr val="bg1"/>
                </a:solidFill>
              </a:endParaRPr>
            </a:p>
          </p:txBody>
        </p:sp>
      </p:grpSp>
      <p:pic>
        <p:nvPicPr>
          <p:cNvPr id="13" name="Picture 2" descr="Green arrow 190 icon - Free green arrow icons">
            <a:extLst>
              <a:ext uri="{FF2B5EF4-FFF2-40B4-BE49-F238E27FC236}">
                <a16:creationId xmlns:a16="http://schemas.microsoft.com/office/drawing/2014/main" id="{C8C61B04-57CF-49FB-AA0E-9916C502FF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38" r="10251"/>
          <a:stretch/>
        </p:blipFill>
        <p:spPr bwMode="auto">
          <a:xfrm rot="16200000">
            <a:off x="8943138" y="3332595"/>
            <a:ext cx="288134" cy="38566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Green arrow 190 icon - Free green arrow icons">
            <a:extLst>
              <a:ext uri="{FF2B5EF4-FFF2-40B4-BE49-F238E27FC236}">
                <a16:creationId xmlns:a16="http://schemas.microsoft.com/office/drawing/2014/main" id="{50ECBBD2-029A-52E5-5DAA-C9C92C5C9E6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38" r="10251"/>
          <a:stretch/>
        </p:blipFill>
        <p:spPr bwMode="auto">
          <a:xfrm rot="16200000">
            <a:off x="8943139" y="2507807"/>
            <a:ext cx="288134" cy="38566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Green arrow 190 icon - Free green arrow icons">
            <a:extLst>
              <a:ext uri="{FF2B5EF4-FFF2-40B4-BE49-F238E27FC236}">
                <a16:creationId xmlns:a16="http://schemas.microsoft.com/office/drawing/2014/main" id="{05ABFA0E-3E7D-C22F-F319-CDF2104159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38" r="10251"/>
          <a:stretch/>
        </p:blipFill>
        <p:spPr bwMode="auto">
          <a:xfrm rot="16200000">
            <a:off x="8943138" y="1725798"/>
            <a:ext cx="288134" cy="3856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Table 17">
            <a:extLst>
              <a:ext uri="{FF2B5EF4-FFF2-40B4-BE49-F238E27FC236}">
                <a16:creationId xmlns:a16="http://schemas.microsoft.com/office/drawing/2014/main" id="{319BA7D2-23CB-4D59-3CB6-7248F661849C}"/>
              </a:ext>
            </a:extLst>
          </p:cNvPr>
          <p:cNvGraphicFramePr>
            <a:graphicFrameLocks noGrp="1"/>
          </p:cNvGraphicFramePr>
          <p:nvPr>
            <p:extLst>
              <p:ext uri="{D42A27DB-BD31-4B8C-83A1-F6EECF244321}">
                <p14:modId xmlns:p14="http://schemas.microsoft.com/office/powerpoint/2010/main" val="2704887933"/>
              </p:ext>
            </p:extLst>
          </p:nvPr>
        </p:nvGraphicFramePr>
        <p:xfrm>
          <a:off x="9440463" y="1501906"/>
          <a:ext cx="2455545" cy="904240"/>
        </p:xfrm>
        <a:graphic>
          <a:graphicData uri="http://schemas.openxmlformats.org/drawingml/2006/table">
            <a:tbl>
              <a:tblPr/>
              <a:tblGrid>
                <a:gridCol w="2455545">
                  <a:extLst>
                    <a:ext uri="{9D8B030D-6E8A-4147-A177-3AD203B41FA5}">
                      <a16:colId xmlns:a16="http://schemas.microsoft.com/office/drawing/2014/main" val="2006127831"/>
                    </a:ext>
                  </a:extLst>
                </a:gridCol>
              </a:tblGrid>
              <a:tr h="841901">
                <a:tc>
                  <a:txBody>
                    <a:bodyPr/>
                    <a:lstStyle/>
                    <a:p>
                      <a:pPr marL="233680" marR="254635" lvl="0" indent="-171450" algn="just">
                        <a:lnSpc>
                          <a:spcPct val="100000"/>
                        </a:lnSpc>
                        <a:spcBef>
                          <a:spcPts val="50"/>
                        </a:spcBef>
                        <a:buFontTx/>
                        <a:buChar char="-"/>
                        <a:tabLst>
                          <a:tab pos="234950" algn="l"/>
                        </a:tabLst>
                      </a:pPr>
                      <a:r>
                        <a:rPr lang="en-US" sz="1050" b="0" spc="20">
                          <a:latin typeface="Roboto"/>
                          <a:cs typeface="MV Boli" panose="02000500030200090000" pitchFamily="2" charset="0"/>
                        </a:rPr>
                        <a:t>Positively impacted 5.4L+     and Serve in 16 States</a:t>
                      </a:r>
                    </a:p>
                    <a:p>
                      <a:pPr marL="233680" marR="254635" lvl="0" indent="-171450" algn="just">
                        <a:lnSpc>
                          <a:spcPct val="100000"/>
                        </a:lnSpc>
                        <a:spcBef>
                          <a:spcPts val="50"/>
                        </a:spcBef>
                        <a:buFontTx/>
                        <a:buChar char="-"/>
                        <a:tabLst>
                          <a:tab pos="234950" algn="l"/>
                        </a:tabLst>
                      </a:pPr>
                      <a:r>
                        <a:rPr lang="en-US" sz="1050">
                          <a:latin typeface="Roboto"/>
                          <a:cs typeface="MV Boli" panose="02000500030200090000" pitchFamily="2" charset="0"/>
                        </a:rPr>
                        <a:t>Sustainable education by utilizing adaptive tech &amp; Nudged learning</a:t>
                      </a:r>
                    </a:p>
                  </a:txBody>
                  <a:tcPr>
                    <a:lnL w="12700" cmpd="sng">
                      <a:solidFill>
                        <a:schemeClr val="bg2">
                          <a:lumMod val="25000"/>
                        </a:schemeClr>
                      </a:solidFill>
                      <a:prstDash val="sysDash"/>
                    </a:lnL>
                    <a:lnR w="12700" cmpd="sng">
                      <a:solidFill>
                        <a:schemeClr val="bg2">
                          <a:lumMod val="25000"/>
                        </a:schemeClr>
                      </a:solidFill>
                      <a:prstDash val="sysDash"/>
                    </a:lnR>
                    <a:lnT w="12700" cmpd="sng">
                      <a:solidFill>
                        <a:schemeClr val="bg2">
                          <a:lumMod val="25000"/>
                        </a:schemeClr>
                      </a:solidFill>
                      <a:prstDash val="sysDash"/>
                    </a:lnT>
                    <a:lnB w="12700" cmpd="sng">
                      <a:solidFill>
                        <a:schemeClr val="bg2">
                          <a:lumMod val="25000"/>
                        </a:schemeClr>
                      </a:solidFill>
                      <a:prstDash val="sysDash"/>
                    </a:lnB>
                  </a:tcPr>
                </a:tc>
                <a:extLst>
                  <a:ext uri="{0D108BD9-81ED-4DB2-BD59-A6C34878D82A}">
                    <a16:rowId xmlns:a16="http://schemas.microsoft.com/office/drawing/2014/main" val="549385599"/>
                  </a:ext>
                </a:extLst>
              </a:tr>
            </a:tbl>
          </a:graphicData>
        </a:graphic>
      </p:graphicFrame>
      <p:graphicFrame>
        <p:nvGraphicFramePr>
          <p:cNvPr id="19" name="Table 18">
            <a:extLst>
              <a:ext uri="{FF2B5EF4-FFF2-40B4-BE49-F238E27FC236}">
                <a16:creationId xmlns:a16="http://schemas.microsoft.com/office/drawing/2014/main" id="{A166FEA4-BABC-7B1F-AE9D-40C3B237855D}"/>
              </a:ext>
            </a:extLst>
          </p:cNvPr>
          <p:cNvGraphicFramePr>
            <a:graphicFrameLocks noGrp="1"/>
          </p:cNvGraphicFramePr>
          <p:nvPr>
            <p:extLst>
              <p:ext uri="{D42A27DB-BD31-4B8C-83A1-F6EECF244321}">
                <p14:modId xmlns:p14="http://schemas.microsoft.com/office/powerpoint/2010/main" val="3784550069"/>
              </p:ext>
            </p:extLst>
          </p:nvPr>
        </p:nvGraphicFramePr>
        <p:xfrm>
          <a:off x="9423760" y="2458782"/>
          <a:ext cx="2455544" cy="866140"/>
        </p:xfrm>
        <a:graphic>
          <a:graphicData uri="http://schemas.openxmlformats.org/drawingml/2006/table">
            <a:tbl>
              <a:tblPr/>
              <a:tblGrid>
                <a:gridCol w="2455544">
                  <a:extLst>
                    <a:ext uri="{9D8B030D-6E8A-4147-A177-3AD203B41FA5}">
                      <a16:colId xmlns:a16="http://schemas.microsoft.com/office/drawing/2014/main" val="2006127831"/>
                    </a:ext>
                  </a:extLst>
                </a:gridCol>
              </a:tblGrid>
              <a:tr h="781051">
                <a:tc>
                  <a:txBody>
                    <a:bodyPr/>
                    <a:lstStyle/>
                    <a:p>
                      <a:pPr marL="234000" lvl="0" indent="-172800" algn="just">
                        <a:lnSpc>
                          <a:spcPct val="100000"/>
                        </a:lnSpc>
                        <a:spcBef>
                          <a:spcPts val="50"/>
                        </a:spcBef>
                        <a:buFont typeface="Arial MT"/>
                        <a:buNone/>
                        <a:tabLst>
                          <a:tab pos="234950" algn="l"/>
                        </a:tabLst>
                      </a:pPr>
                      <a:r>
                        <a:rPr lang="en-US" sz="1000" spc="95">
                          <a:latin typeface="Roboto"/>
                          <a:cs typeface="MV Boli" panose="02000500030200090000" pitchFamily="2" charset="0"/>
                        </a:rPr>
                        <a:t>- Collaborated with 25+ rural schools &amp; Conducted 100+ Workshops.</a:t>
                      </a:r>
                      <a:endParaRPr lang="en-US" sz="1000">
                        <a:latin typeface="Roboto"/>
                        <a:cs typeface="MV Boli" panose="02000500030200090000" pitchFamily="2" charset="0"/>
                      </a:endParaRPr>
                    </a:p>
                    <a:p>
                      <a:pPr marL="234000" marR="193040" lvl="0" indent="-172800" algn="just">
                        <a:lnSpc>
                          <a:spcPct val="100000"/>
                        </a:lnSpc>
                        <a:spcBef>
                          <a:spcPts val="50"/>
                        </a:spcBef>
                        <a:buFont typeface="Arial MT"/>
                        <a:buNone/>
                        <a:tabLst>
                          <a:tab pos="234950" algn="l"/>
                        </a:tabLst>
                      </a:pPr>
                      <a:r>
                        <a:rPr lang="en-US" sz="1000" spc="30">
                          <a:latin typeface="Roboto"/>
                          <a:cs typeface="Roboto"/>
                        </a:rPr>
                        <a:t>- Skill based Education at     lowest cost</a:t>
                      </a:r>
                      <a:endParaRPr lang="en-US" sz="1000">
                        <a:latin typeface="Roboto"/>
                        <a:cs typeface="Roboto"/>
                      </a:endParaRPr>
                    </a:p>
                  </a:txBody>
                  <a:tcPr>
                    <a:lnL w="12700" cmpd="sng">
                      <a:solidFill>
                        <a:schemeClr val="bg2">
                          <a:lumMod val="25000"/>
                        </a:schemeClr>
                      </a:solidFill>
                      <a:prstDash val="sysDash"/>
                    </a:lnL>
                    <a:lnR w="12700" cmpd="sng">
                      <a:solidFill>
                        <a:schemeClr val="bg2">
                          <a:lumMod val="25000"/>
                        </a:schemeClr>
                      </a:solidFill>
                      <a:prstDash val="sysDash"/>
                    </a:lnR>
                    <a:lnT w="12700" cmpd="sng">
                      <a:solidFill>
                        <a:schemeClr val="bg2">
                          <a:lumMod val="25000"/>
                        </a:schemeClr>
                      </a:solidFill>
                      <a:prstDash val="sysDash"/>
                    </a:lnT>
                    <a:lnB w="12700" cmpd="sng">
                      <a:solidFill>
                        <a:schemeClr val="bg2">
                          <a:lumMod val="25000"/>
                        </a:schemeClr>
                      </a:solidFill>
                      <a:prstDash val="sysDash"/>
                    </a:lnB>
                  </a:tcPr>
                </a:tc>
                <a:extLst>
                  <a:ext uri="{0D108BD9-81ED-4DB2-BD59-A6C34878D82A}">
                    <a16:rowId xmlns:a16="http://schemas.microsoft.com/office/drawing/2014/main" val="549385599"/>
                  </a:ext>
                </a:extLst>
              </a:tr>
            </a:tbl>
          </a:graphicData>
        </a:graphic>
      </p:graphicFrame>
      <p:graphicFrame>
        <p:nvGraphicFramePr>
          <p:cNvPr id="24" name="Table 23">
            <a:extLst>
              <a:ext uri="{FF2B5EF4-FFF2-40B4-BE49-F238E27FC236}">
                <a16:creationId xmlns:a16="http://schemas.microsoft.com/office/drawing/2014/main" id="{D682E45B-3DD4-D698-0052-B7D7874A37EB}"/>
              </a:ext>
            </a:extLst>
          </p:cNvPr>
          <p:cNvGraphicFramePr>
            <a:graphicFrameLocks noGrp="1"/>
          </p:cNvGraphicFramePr>
          <p:nvPr>
            <p:extLst>
              <p:ext uri="{D42A27DB-BD31-4B8C-83A1-F6EECF244321}">
                <p14:modId xmlns:p14="http://schemas.microsoft.com/office/powerpoint/2010/main" val="1857648318"/>
              </p:ext>
            </p:extLst>
          </p:nvPr>
        </p:nvGraphicFramePr>
        <p:xfrm>
          <a:off x="9421110" y="3388302"/>
          <a:ext cx="2455543" cy="1018540"/>
        </p:xfrm>
        <a:graphic>
          <a:graphicData uri="http://schemas.openxmlformats.org/drawingml/2006/table">
            <a:tbl>
              <a:tblPr/>
              <a:tblGrid>
                <a:gridCol w="2455543">
                  <a:extLst>
                    <a:ext uri="{9D8B030D-6E8A-4147-A177-3AD203B41FA5}">
                      <a16:colId xmlns:a16="http://schemas.microsoft.com/office/drawing/2014/main" val="2006127831"/>
                    </a:ext>
                  </a:extLst>
                </a:gridCol>
              </a:tblGrid>
              <a:tr h="970431">
                <a:tc>
                  <a:txBody>
                    <a:bodyPr/>
                    <a:lstStyle/>
                    <a:p>
                      <a:pPr marL="234000" indent="-172800" algn="just">
                        <a:lnSpc>
                          <a:spcPct val="100000"/>
                        </a:lnSpc>
                        <a:spcBef>
                          <a:spcPts val="50"/>
                        </a:spcBef>
                        <a:buFont typeface="Arial MT"/>
                        <a:buNone/>
                        <a:tabLst>
                          <a:tab pos="234950" algn="l"/>
                        </a:tabLst>
                      </a:pPr>
                      <a:r>
                        <a:rPr lang="en-US" sz="1000">
                          <a:latin typeface="Roboto"/>
                          <a:cs typeface="Roboto"/>
                        </a:rPr>
                        <a:t>- Supported 3,000+ educators and improved lives of 30,000+ students, Notable gains in language &amp; arithmetic scores.</a:t>
                      </a:r>
                    </a:p>
                    <a:p>
                      <a:pPr marL="234000" indent="-172800" algn="just">
                        <a:lnSpc>
                          <a:spcPct val="100000"/>
                        </a:lnSpc>
                        <a:spcBef>
                          <a:spcPts val="50"/>
                        </a:spcBef>
                        <a:buFont typeface="Arial MT"/>
                        <a:buNone/>
                        <a:tabLst>
                          <a:tab pos="234950" algn="l"/>
                        </a:tabLst>
                      </a:pPr>
                      <a:r>
                        <a:rPr lang="en-US" sz="1000">
                          <a:latin typeface="Roboto"/>
                          <a:cs typeface="Roboto"/>
                        </a:rPr>
                        <a:t>- Made more kids school ready &amp; generated income for youth</a:t>
                      </a:r>
                    </a:p>
                  </a:txBody>
                  <a:tcPr>
                    <a:lnL w="12700" cmpd="sng">
                      <a:solidFill>
                        <a:schemeClr val="bg2">
                          <a:lumMod val="25000"/>
                        </a:schemeClr>
                      </a:solidFill>
                      <a:prstDash val="sysDash"/>
                    </a:lnL>
                    <a:lnR w="12700" cmpd="sng">
                      <a:solidFill>
                        <a:schemeClr val="bg2">
                          <a:lumMod val="25000"/>
                        </a:schemeClr>
                      </a:solidFill>
                      <a:prstDash val="sysDash"/>
                    </a:lnR>
                    <a:lnT w="12700" cmpd="sng">
                      <a:solidFill>
                        <a:schemeClr val="bg2">
                          <a:lumMod val="25000"/>
                        </a:schemeClr>
                      </a:solidFill>
                      <a:prstDash val="sysDash"/>
                    </a:lnT>
                    <a:lnB w="12700" cmpd="sng">
                      <a:solidFill>
                        <a:schemeClr val="bg2">
                          <a:lumMod val="25000"/>
                        </a:schemeClr>
                      </a:solidFill>
                      <a:prstDash val="sysDash"/>
                    </a:lnB>
                  </a:tcPr>
                </a:tc>
                <a:extLst>
                  <a:ext uri="{0D108BD9-81ED-4DB2-BD59-A6C34878D82A}">
                    <a16:rowId xmlns:a16="http://schemas.microsoft.com/office/drawing/2014/main" val="549385599"/>
                  </a:ext>
                </a:extLst>
              </a:tr>
            </a:tbl>
          </a:graphicData>
        </a:graphic>
      </p:graphicFrame>
      <p:sp>
        <p:nvSpPr>
          <p:cNvPr id="20" name="object 42">
            <a:extLst>
              <a:ext uri="{FF2B5EF4-FFF2-40B4-BE49-F238E27FC236}">
                <a16:creationId xmlns:a16="http://schemas.microsoft.com/office/drawing/2014/main" id="{2E7D8FF7-7251-BB0E-E821-58E473854717}"/>
              </a:ext>
            </a:extLst>
          </p:cNvPr>
          <p:cNvSpPr txBox="1"/>
          <p:nvPr/>
        </p:nvSpPr>
        <p:spPr>
          <a:xfrm>
            <a:off x="2798082" y="596508"/>
            <a:ext cx="1431562" cy="228268"/>
          </a:xfrm>
          <a:prstGeom prst="rect">
            <a:avLst/>
          </a:prstGeom>
        </p:spPr>
        <p:txBody>
          <a:bodyPr vert="horz" wrap="square" lIns="0" tIns="12700" rIns="0" bIns="0" rtlCol="0">
            <a:spAutoFit/>
          </a:bodyPr>
          <a:lstStyle/>
          <a:p>
            <a:pPr marL="12700" marR="5080">
              <a:lnSpc>
                <a:spcPct val="100000"/>
              </a:lnSpc>
              <a:spcBef>
                <a:spcPts val="100"/>
              </a:spcBef>
            </a:pPr>
            <a:r>
              <a:rPr lang="en-IN" sz="1400" b="1" spc="-5" dirty="0">
                <a:solidFill>
                  <a:schemeClr val="accent6">
                    <a:lumMod val="50000"/>
                  </a:schemeClr>
                </a:solidFill>
                <a:cs typeface="Roboto"/>
              </a:rPr>
              <a:t>HEALTHCARE</a:t>
            </a:r>
            <a:endParaRPr lang="en-IN" sz="1400">
              <a:solidFill>
                <a:schemeClr val="accent6">
                  <a:lumMod val="50000"/>
                </a:schemeClr>
              </a:solidFill>
              <a:cs typeface="Roboto"/>
            </a:endParaRPr>
          </a:p>
        </p:txBody>
      </p:sp>
      <p:graphicFrame>
        <p:nvGraphicFramePr>
          <p:cNvPr id="32" name="Table 31">
            <a:extLst>
              <a:ext uri="{FF2B5EF4-FFF2-40B4-BE49-F238E27FC236}">
                <a16:creationId xmlns:a16="http://schemas.microsoft.com/office/drawing/2014/main" id="{DC5BD2FF-4088-B52D-896F-40FA1F536BAC}"/>
              </a:ext>
            </a:extLst>
          </p:cNvPr>
          <p:cNvGraphicFramePr>
            <a:graphicFrameLocks noGrp="1"/>
          </p:cNvGraphicFramePr>
          <p:nvPr>
            <p:extLst>
              <p:ext uri="{D42A27DB-BD31-4B8C-83A1-F6EECF244321}">
                <p14:modId xmlns:p14="http://schemas.microsoft.com/office/powerpoint/2010/main" val="271380534"/>
              </p:ext>
            </p:extLst>
          </p:nvPr>
        </p:nvGraphicFramePr>
        <p:xfrm>
          <a:off x="3154449" y="3409080"/>
          <a:ext cx="2423889" cy="816543"/>
        </p:xfrm>
        <a:graphic>
          <a:graphicData uri="http://schemas.openxmlformats.org/drawingml/2006/table">
            <a:tbl>
              <a:tblPr/>
              <a:tblGrid>
                <a:gridCol w="2423889">
                  <a:extLst>
                    <a:ext uri="{9D8B030D-6E8A-4147-A177-3AD203B41FA5}">
                      <a16:colId xmlns:a16="http://schemas.microsoft.com/office/drawing/2014/main" val="2102920706"/>
                    </a:ext>
                  </a:extLst>
                </a:gridCol>
              </a:tblGrid>
              <a:tr h="816543">
                <a:tc>
                  <a:txBody>
                    <a:bodyPr/>
                    <a:lstStyle/>
                    <a:p>
                      <a:endParaRPr lang="en-IN"/>
                    </a:p>
                  </a:txBody>
                  <a:tcPr>
                    <a:lnL w="12700" cmpd="sng">
                      <a:solidFill>
                        <a:schemeClr val="bg2">
                          <a:lumMod val="25000"/>
                        </a:schemeClr>
                      </a:solidFill>
                      <a:prstDash val="sysDash"/>
                    </a:lnL>
                    <a:lnR w="12700" cmpd="sng">
                      <a:solidFill>
                        <a:schemeClr val="bg2">
                          <a:lumMod val="25000"/>
                        </a:schemeClr>
                      </a:solidFill>
                      <a:prstDash val="sysDash"/>
                    </a:lnR>
                    <a:lnT w="12700" cmpd="sng">
                      <a:solidFill>
                        <a:schemeClr val="bg2">
                          <a:lumMod val="25000"/>
                        </a:schemeClr>
                      </a:solidFill>
                      <a:prstDash val="sysDash"/>
                    </a:lnT>
                    <a:lnB w="12700" cmpd="sng">
                      <a:solidFill>
                        <a:schemeClr val="bg2">
                          <a:lumMod val="25000"/>
                        </a:schemeClr>
                      </a:solidFill>
                      <a:prstDash val="sysDash"/>
                    </a:lnB>
                  </a:tcPr>
                </a:tc>
                <a:extLst>
                  <a:ext uri="{0D108BD9-81ED-4DB2-BD59-A6C34878D82A}">
                    <a16:rowId xmlns:a16="http://schemas.microsoft.com/office/drawing/2014/main" val="2166281125"/>
                  </a:ext>
                </a:extLst>
              </a:tr>
            </a:tbl>
          </a:graphicData>
        </a:graphic>
      </p:graphicFrame>
      <p:sp>
        <p:nvSpPr>
          <p:cNvPr id="75" name="object 2">
            <a:extLst>
              <a:ext uri="{FF2B5EF4-FFF2-40B4-BE49-F238E27FC236}">
                <a16:creationId xmlns:a16="http://schemas.microsoft.com/office/drawing/2014/main" id="{C82CE4C3-1191-6607-4D6D-7F8FD400C0F0}"/>
              </a:ext>
            </a:extLst>
          </p:cNvPr>
          <p:cNvSpPr txBox="1"/>
          <p:nvPr/>
        </p:nvSpPr>
        <p:spPr>
          <a:xfrm>
            <a:off x="3834023" y="509281"/>
            <a:ext cx="2689535" cy="535403"/>
          </a:xfrm>
          <a:prstGeom prst="rect">
            <a:avLst/>
          </a:prstGeom>
          <a:ln w="9525">
            <a:solidFill>
              <a:schemeClr val="accent6">
                <a:lumMod val="75000"/>
              </a:schemeClr>
            </a:solidFill>
          </a:ln>
        </p:spPr>
        <p:txBody>
          <a:bodyPr vert="horz" wrap="square" lIns="0" tIns="50165" rIns="0" bIns="0" rtlCol="0">
            <a:spAutoFit/>
          </a:bodyPr>
          <a:lstStyle/>
          <a:p>
            <a:pPr marL="91440">
              <a:lnSpc>
                <a:spcPct val="100000"/>
              </a:lnSpc>
              <a:spcBef>
                <a:spcPts val="395"/>
              </a:spcBef>
            </a:pPr>
            <a:r>
              <a:rPr lang="en-IN" sz="1050" b="1" dirty="0">
                <a:solidFill>
                  <a:srgbClr val="FF0000"/>
                </a:solidFill>
                <a:latin typeface="Arial MT"/>
                <a:cs typeface="Arial MT"/>
              </a:rPr>
              <a:t>To tap the rural healthcare market through the Integration of  Healthcare start-ups</a:t>
            </a:r>
            <a:r>
              <a:rPr lang="en-IN" sz="950" b="1" dirty="0">
                <a:solidFill>
                  <a:srgbClr val="FF0000"/>
                </a:solidFill>
                <a:latin typeface="Arial MT"/>
                <a:cs typeface="Arial MT"/>
              </a:rPr>
              <a:t>.</a:t>
            </a:r>
          </a:p>
        </p:txBody>
      </p:sp>
      <p:sp>
        <p:nvSpPr>
          <p:cNvPr id="76" name="object 2">
            <a:extLst>
              <a:ext uri="{FF2B5EF4-FFF2-40B4-BE49-F238E27FC236}">
                <a16:creationId xmlns:a16="http://schemas.microsoft.com/office/drawing/2014/main" id="{8A502822-D7D9-3E7E-699C-AA6A2DE6D016}"/>
              </a:ext>
            </a:extLst>
          </p:cNvPr>
          <p:cNvSpPr txBox="1"/>
          <p:nvPr/>
        </p:nvSpPr>
        <p:spPr>
          <a:xfrm>
            <a:off x="8407594" y="509370"/>
            <a:ext cx="3101093" cy="535403"/>
          </a:xfrm>
          <a:prstGeom prst="rect">
            <a:avLst/>
          </a:prstGeom>
          <a:ln w="9525">
            <a:solidFill>
              <a:schemeClr val="accent6">
                <a:lumMod val="75000"/>
              </a:schemeClr>
            </a:solidFill>
          </a:ln>
        </p:spPr>
        <p:txBody>
          <a:bodyPr vert="horz" wrap="square" lIns="0" tIns="50165" rIns="0" bIns="0" rtlCol="0">
            <a:spAutoFit/>
          </a:bodyPr>
          <a:lstStyle/>
          <a:p>
            <a:pPr marL="91440">
              <a:lnSpc>
                <a:spcPct val="100000"/>
              </a:lnSpc>
              <a:spcBef>
                <a:spcPts val="395"/>
              </a:spcBef>
            </a:pPr>
            <a:r>
              <a:rPr lang="en-IN" sz="1050" b="1" dirty="0">
                <a:solidFill>
                  <a:srgbClr val="FF0000"/>
                </a:solidFill>
                <a:latin typeface="Arial MT"/>
                <a:cs typeface="Arial MT"/>
              </a:rPr>
              <a:t>Serve the unserved by providing Micro- Finance to parents and Start-ups for better education.</a:t>
            </a:r>
          </a:p>
        </p:txBody>
      </p:sp>
      <p:pic>
        <p:nvPicPr>
          <p:cNvPr id="1036" name="Picture 12" descr="59 Family Class Icons - Free in SVG, PNG, ICO - IconScout">
            <a:extLst>
              <a:ext uri="{FF2B5EF4-FFF2-40B4-BE49-F238E27FC236}">
                <a16:creationId xmlns:a16="http://schemas.microsoft.com/office/drawing/2014/main" id="{083EEAFA-F933-092A-6238-E903D39874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36916" y="4783549"/>
            <a:ext cx="1229189" cy="109350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portance of Health Education | Explore Health Care Career Opportunities">
            <a:extLst>
              <a:ext uri="{FF2B5EF4-FFF2-40B4-BE49-F238E27FC236}">
                <a16:creationId xmlns:a16="http://schemas.microsoft.com/office/drawing/2014/main" id="{D9F889D8-F57B-96A1-6C3D-6FF23423587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78790" y="6015755"/>
            <a:ext cx="1229188" cy="631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172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B1A404E9-D339-3A31-F24B-C2520C2ADE52}"/>
              </a:ext>
            </a:extLst>
          </p:cNvPr>
          <p:cNvPicPr/>
          <p:nvPr/>
        </p:nvPicPr>
        <p:blipFill>
          <a:blip r:embed="rId3" cstate="print"/>
          <a:stretch>
            <a:fillRect/>
          </a:stretch>
        </p:blipFill>
        <p:spPr>
          <a:xfrm>
            <a:off x="26895" y="30118"/>
            <a:ext cx="1488141" cy="923365"/>
          </a:xfrm>
          <a:prstGeom prst="rect">
            <a:avLst/>
          </a:prstGeom>
        </p:spPr>
      </p:pic>
      <p:pic>
        <p:nvPicPr>
          <p:cNvPr id="9" name="object 2">
            <a:extLst>
              <a:ext uri="{FF2B5EF4-FFF2-40B4-BE49-F238E27FC236}">
                <a16:creationId xmlns:a16="http://schemas.microsoft.com/office/drawing/2014/main" id="{3818120A-F807-7BB1-7618-5EF3E80E3E4E}"/>
              </a:ext>
            </a:extLst>
          </p:cNvPr>
          <p:cNvPicPr/>
          <p:nvPr/>
        </p:nvPicPr>
        <p:blipFill>
          <a:blip r:embed="rId4" cstate="print"/>
          <a:stretch>
            <a:fillRect/>
          </a:stretch>
        </p:blipFill>
        <p:spPr>
          <a:xfrm>
            <a:off x="26895" y="6229878"/>
            <a:ext cx="628122" cy="628122"/>
          </a:xfrm>
          <a:prstGeom prst="rect">
            <a:avLst/>
          </a:prstGeom>
        </p:spPr>
      </p:pic>
      <p:sp>
        <p:nvSpPr>
          <p:cNvPr id="2" name="object 74">
            <a:extLst>
              <a:ext uri="{FF2B5EF4-FFF2-40B4-BE49-F238E27FC236}">
                <a16:creationId xmlns:a16="http://schemas.microsoft.com/office/drawing/2014/main" id="{2D2AC23E-1FE6-5D9E-3B7B-283A828DD167}"/>
              </a:ext>
            </a:extLst>
          </p:cNvPr>
          <p:cNvSpPr/>
          <p:nvPr/>
        </p:nvSpPr>
        <p:spPr>
          <a:xfrm>
            <a:off x="1581430" y="116803"/>
            <a:ext cx="2353384" cy="403281"/>
          </a:xfrm>
          <a:custGeom>
            <a:avLst/>
            <a:gdLst/>
            <a:ahLst/>
            <a:cxnLst/>
            <a:rect l="l" t="t" r="r" b="b"/>
            <a:pathLst>
              <a:path w="2220595" h="483234">
                <a:moveTo>
                  <a:pt x="2220468" y="0"/>
                </a:moveTo>
                <a:lnTo>
                  <a:pt x="0" y="0"/>
                </a:lnTo>
                <a:lnTo>
                  <a:pt x="0" y="483108"/>
                </a:lnTo>
                <a:lnTo>
                  <a:pt x="2220468" y="483108"/>
                </a:lnTo>
                <a:lnTo>
                  <a:pt x="2220468" y="0"/>
                </a:lnTo>
                <a:close/>
              </a:path>
            </a:pathLst>
          </a:custGeom>
          <a:solidFill>
            <a:schemeClr val="accent6">
              <a:lumMod val="75000"/>
            </a:schemeClr>
          </a:solidFill>
        </p:spPr>
        <p:txBody>
          <a:bodyPr wrap="square" lIns="0" tIns="0" rIns="0" bIns="0" rtlCol="0"/>
          <a:lstStyle/>
          <a:p>
            <a:r>
              <a:rPr lang="en-IN" sz="1800" spc="-10" dirty="0">
                <a:solidFill>
                  <a:srgbClr val="FFFFFF"/>
                </a:solidFill>
                <a:latin typeface="Calibri"/>
                <a:cs typeface="Calibri"/>
              </a:rPr>
              <a:t>   </a:t>
            </a:r>
            <a:r>
              <a:rPr lang="en-IN" sz="1800" b="1" dirty="0"/>
              <a:t>PROPOSED SOLUTIONS</a:t>
            </a:r>
          </a:p>
          <a:p>
            <a:endParaRPr lang="en-IN" sz="1800" spc="-10" dirty="0">
              <a:solidFill>
                <a:srgbClr val="FFFFFF"/>
              </a:solidFill>
              <a:latin typeface="Calibri"/>
              <a:cs typeface="Calibri"/>
            </a:endParaRPr>
          </a:p>
          <a:p>
            <a:endParaRPr dirty="0"/>
          </a:p>
        </p:txBody>
      </p:sp>
      <p:sp>
        <p:nvSpPr>
          <p:cNvPr id="3" name="object 72">
            <a:extLst>
              <a:ext uri="{FF2B5EF4-FFF2-40B4-BE49-F238E27FC236}">
                <a16:creationId xmlns:a16="http://schemas.microsoft.com/office/drawing/2014/main" id="{5496EEB9-4D94-D1C0-6FFA-561493E6FBEF}"/>
              </a:ext>
            </a:extLst>
          </p:cNvPr>
          <p:cNvSpPr/>
          <p:nvPr/>
        </p:nvSpPr>
        <p:spPr>
          <a:xfrm>
            <a:off x="4081891" y="116802"/>
            <a:ext cx="7808685" cy="403281"/>
          </a:xfrm>
          <a:custGeom>
            <a:avLst/>
            <a:gdLst/>
            <a:ahLst/>
            <a:cxnLst/>
            <a:rect l="l" t="t" r="r" b="b"/>
            <a:pathLst>
              <a:path w="9194800" h="483234">
                <a:moveTo>
                  <a:pt x="9194292" y="0"/>
                </a:moveTo>
                <a:lnTo>
                  <a:pt x="0" y="0"/>
                </a:lnTo>
                <a:lnTo>
                  <a:pt x="0" y="483108"/>
                </a:lnTo>
                <a:lnTo>
                  <a:pt x="9194292" y="483108"/>
                </a:lnTo>
                <a:lnTo>
                  <a:pt x="9194292" y="0"/>
                </a:lnTo>
                <a:close/>
              </a:path>
            </a:pathLst>
          </a:custGeom>
          <a:solidFill>
            <a:srgbClr val="92D050"/>
          </a:solidFill>
        </p:spPr>
        <p:txBody>
          <a:bodyPr wrap="square" lIns="0" tIns="0" rIns="0" bIns="0" rtlCol="0"/>
          <a:lstStyle/>
          <a:p>
            <a:r>
              <a:rPr lang="en-US" sz="1800" dirty="0">
                <a:solidFill>
                  <a:schemeClr val="bg2">
                    <a:lumMod val="50000"/>
                  </a:schemeClr>
                </a:solidFill>
                <a:latin typeface="Calibri"/>
                <a:cs typeface="Calibri"/>
              </a:rPr>
              <a:t>Solution</a:t>
            </a:r>
            <a:r>
              <a:rPr lang="en-US" sz="1800" spc="-40" dirty="0">
                <a:solidFill>
                  <a:schemeClr val="bg2">
                    <a:lumMod val="50000"/>
                  </a:schemeClr>
                </a:solidFill>
                <a:latin typeface="Calibri"/>
                <a:cs typeface="Calibri"/>
              </a:rPr>
              <a:t> </a:t>
            </a:r>
            <a:r>
              <a:rPr lang="en-US" sz="1800" spc="-5" dirty="0">
                <a:solidFill>
                  <a:schemeClr val="bg2">
                    <a:lumMod val="50000"/>
                  </a:schemeClr>
                </a:solidFill>
                <a:latin typeface="Calibri"/>
                <a:cs typeface="Calibri"/>
              </a:rPr>
              <a:t>#1</a:t>
            </a:r>
            <a:r>
              <a:rPr lang="en-US" sz="1800" b="1" spc="-5" dirty="0">
                <a:solidFill>
                  <a:srgbClr val="FFFFFF"/>
                </a:solidFill>
                <a:latin typeface="Calibri"/>
                <a:cs typeface="Calibri"/>
              </a:rPr>
              <a:t>	                     </a:t>
            </a:r>
            <a:r>
              <a:rPr lang="en-US" sz="1800" b="1" spc="-10" dirty="0">
                <a:solidFill>
                  <a:schemeClr val="bg1"/>
                </a:solidFill>
                <a:latin typeface="Calibri"/>
                <a:cs typeface="Calibri"/>
              </a:rPr>
              <a:t>Solution</a:t>
            </a:r>
            <a:r>
              <a:rPr lang="en-US" sz="1800" b="1" spc="25" dirty="0">
                <a:solidFill>
                  <a:schemeClr val="bg1"/>
                </a:solidFill>
                <a:latin typeface="Calibri"/>
                <a:cs typeface="Calibri"/>
              </a:rPr>
              <a:t> </a:t>
            </a:r>
            <a:r>
              <a:rPr lang="en-US" sz="1800" b="1" dirty="0">
                <a:solidFill>
                  <a:schemeClr val="bg1"/>
                </a:solidFill>
                <a:latin typeface="Calibri"/>
                <a:cs typeface="Calibri"/>
              </a:rPr>
              <a:t># 2</a:t>
            </a:r>
            <a:r>
              <a:rPr lang="en-US" sz="1800" b="1" spc="20" dirty="0">
                <a:solidFill>
                  <a:schemeClr val="bg1"/>
                </a:solidFill>
                <a:latin typeface="Calibri"/>
                <a:cs typeface="Calibri"/>
              </a:rPr>
              <a:t> </a:t>
            </a:r>
            <a:r>
              <a:rPr lang="en-US" sz="1800" b="1" dirty="0">
                <a:solidFill>
                  <a:schemeClr val="bg1"/>
                </a:solidFill>
                <a:latin typeface="Calibri"/>
                <a:cs typeface="Calibri"/>
              </a:rPr>
              <a:t>and</a:t>
            </a:r>
            <a:r>
              <a:rPr lang="en-US" sz="1800" b="1" spc="10" dirty="0">
                <a:solidFill>
                  <a:schemeClr val="bg1"/>
                </a:solidFill>
                <a:latin typeface="Calibri"/>
                <a:cs typeface="Calibri"/>
              </a:rPr>
              <a:t> </a:t>
            </a:r>
            <a:r>
              <a:rPr lang="en-US" sz="1800" b="1" dirty="0">
                <a:solidFill>
                  <a:schemeClr val="bg1"/>
                </a:solidFill>
                <a:latin typeface="Calibri"/>
                <a:cs typeface="Calibri"/>
              </a:rPr>
              <a:t>3</a:t>
            </a:r>
            <a:r>
              <a:rPr lang="en-US" sz="1800" dirty="0">
                <a:solidFill>
                  <a:srgbClr val="767070"/>
                </a:solidFill>
                <a:latin typeface="Calibri"/>
                <a:cs typeface="Calibri"/>
              </a:rPr>
              <a:t>	</a:t>
            </a:r>
            <a:r>
              <a:rPr lang="en-US" sz="1800" spc="-10" dirty="0">
                <a:solidFill>
                  <a:srgbClr val="767070"/>
                </a:solidFill>
                <a:latin typeface="Calibri"/>
                <a:cs typeface="Calibri"/>
              </a:rPr>
              <a:t>Solution</a:t>
            </a:r>
            <a:r>
              <a:rPr lang="en-US" sz="1800" spc="5" dirty="0">
                <a:solidFill>
                  <a:srgbClr val="767070"/>
                </a:solidFill>
                <a:latin typeface="Calibri"/>
                <a:cs typeface="Calibri"/>
              </a:rPr>
              <a:t> </a:t>
            </a:r>
            <a:r>
              <a:rPr lang="en-US" sz="1800" dirty="0">
                <a:solidFill>
                  <a:srgbClr val="767070"/>
                </a:solidFill>
                <a:latin typeface="Calibri"/>
                <a:cs typeface="Calibri"/>
              </a:rPr>
              <a:t>#</a:t>
            </a:r>
            <a:r>
              <a:rPr lang="en-US" sz="1800" spc="-20" dirty="0">
                <a:solidFill>
                  <a:srgbClr val="767070"/>
                </a:solidFill>
                <a:latin typeface="Calibri"/>
                <a:cs typeface="Calibri"/>
              </a:rPr>
              <a:t> </a:t>
            </a:r>
            <a:r>
              <a:rPr lang="en-US" sz="1800" dirty="0">
                <a:solidFill>
                  <a:srgbClr val="767070"/>
                </a:solidFill>
                <a:latin typeface="Calibri"/>
                <a:cs typeface="Calibri"/>
              </a:rPr>
              <a:t>4 and</a:t>
            </a:r>
            <a:r>
              <a:rPr lang="en-US" sz="1800" spc="-5" dirty="0">
                <a:solidFill>
                  <a:srgbClr val="767070"/>
                </a:solidFill>
                <a:latin typeface="Calibri"/>
                <a:cs typeface="Calibri"/>
              </a:rPr>
              <a:t> </a:t>
            </a:r>
            <a:r>
              <a:rPr lang="en-US" sz="1800" dirty="0">
                <a:solidFill>
                  <a:srgbClr val="767070"/>
                </a:solidFill>
                <a:latin typeface="Calibri"/>
                <a:cs typeface="Calibri"/>
              </a:rPr>
              <a:t>5</a:t>
            </a:r>
            <a:endParaRPr lang="en-IN" dirty="0"/>
          </a:p>
          <a:p>
            <a:endParaRPr dirty="0"/>
          </a:p>
        </p:txBody>
      </p:sp>
      <p:sp>
        <p:nvSpPr>
          <p:cNvPr id="16" name="object 15">
            <a:extLst>
              <a:ext uri="{FF2B5EF4-FFF2-40B4-BE49-F238E27FC236}">
                <a16:creationId xmlns:a16="http://schemas.microsoft.com/office/drawing/2014/main" id="{7F01399E-94B1-53E3-23D3-D352ED750970}"/>
              </a:ext>
            </a:extLst>
          </p:cNvPr>
          <p:cNvSpPr txBox="1"/>
          <p:nvPr/>
        </p:nvSpPr>
        <p:spPr>
          <a:xfrm>
            <a:off x="2766822" y="5445658"/>
            <a:ext cx="34353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Roboto"/>
                <a:cs typeface="Roboto"/>
              </a:rPr>
              <a:t>KP</a:t>
            </a:r>
            <a:r>
              <a:rPr sz="1200" b="1" spc="-10" dirty="0">
                <a:solidFill>
                  <a:srgbClr val="FFFFFF"/>
                </a:solidFill>
                <a:latin typeface="Roboto"/>
                <a:cs typeface="Roboto"/>
              </a:rPr>
              <a:t>Is</a:t>
            </a:r>
            <a:endParaRPr sz="1200">
              <a:latin typeface="Roboto"/>
              <a:cs typeface="Roboto"/>
            </a:endParaRPr>
          </a:p>
        </p:txBody>
      </p:sp>
      <p:sp>
        <p:nvSpPr>
          <p:cNvPr id="45" name="object 34">
            <a:extLst>
              <a:ext uri="{FF2B5EF4-FFF2-40B4-BE49-F238E27FC236}">
                <a16:creationId xmlns:a16="http://schemas.microsoft.com/office/drawing/2014/main" id="{B2D1BE69-43E5-9B02-B40A-3621425A1F4F}"/>
              </a:ext>
            </a:extLst>
          </p:cNvPr>
          <p:cNvSpPr txBox="1"/>
          <p:nvPr/>
        </p:nvSpPr>
        <p:spPr>
          <a:xfrm>
            <a:off x="81435" y="1471787"/>
            <a:ext cx="2822935" cy="2859757"/>
          </a:xfrm>
          <a:prstGeom prst="rect">
            <a:avLst/>
          </a:prstGeom>
        </p:spPr>
        <p:txBody>
          <a:bodyPr vert="horz" wrap="square" lIns="0" tIns="12700" rIns="0" bIns="0" rtlCol="0">
            <a:spAutoFit/>
          </a:bodyPr>
          <a:lstStyle/>
          <a:p>
            <a:pPr marL="273600" marR="144145" indent="-172720" algn="just">
              <a:lnSpc>
                <a:spcPct val="100000"/>
              </a:lnSpc>
              <a:spcBef>
                <a:spcPts val="50"/>
              </a:spcBef>
              <a:buFont typeface="Arial MT"/>
              <a:buChar char="•"/>
              <a:tabLst>
                <a:tab pos="295910" algn="l"/>
              </a:tabLst>
            </a:pPr>
            <a:r>
              <a:rPr lang="en-US" sz="1000" b="1" spc="-5" dirty="0">
                <a:solidFill>
                  <a:schemeClr val="accent6">
                    <a:lumMod val="50000"/>
                  </a:schemeClr>
                </a:solidFill>
                <a:latin typeface="Roboto" panose="02000000000000000000" pitchFamily="2" charset="0"/>
                <a:ea typeface="Roboto" panose="02000000000000000000" pitchFamily="2" charset="0"/>
                <a:cs typeface="Roboto"/>
              </a:rPr>
              <a:t>EzeePay </a:t>
            </a:r>
            <a:r>
              <a:rPr lang="en-US" sz="1000" b="1" spc="-5" dirty="0">
                <a:latin typeface="Roboto" panose="02000000000000000000" pitchFamily="2" charset="0"/>
                <a:ea typeface="Roboto" panose="02000000000000000000" pitchFamily="2" charset="0"/>
                <a:cs typeface="Roboto"/>
              </a:rPr>
              <a:t>- </a:t>
            </a:r>
            <a:r>
              <a:rPr lang="en-US" sz="1000" spc="-5" dirty="0">
                <a:latin typeface="Roboto" panose="02000000000000000000" pitchFamily="2" charset="0"/>
                <a:ea typeface="Roboto" panose="02000000000000000000" pitchFamily="2" charset="0"/>
                <a:cs typeface="Roboto"/>
              </a:rPr>
              <a:t>Aims to make banking easier &amp; more convenient in rural areas of India.</a:t>
            </a:r>
          </a:p>
          <a:p>
            <a:pPr marL="273600" marR="144145" indent="-172720" algn="just">
              <a:lnSpc>
                <a:spcPct val="100000"/>
              </a:lnSpc>
              <a:spcBef>
                <a:spcPts val="50"/>
              </a:spcBef>
              <a:buFont typeface="Arial MT"/>
              <a:buChar char="•"/>
              <a:tabLst>
                <a:tab pos="295910" algn="l"/>
              </a:tabLst>
            </a:pPr>
            <a:r>
              <a:rPr lang="en-US" sz="1000" spc="5" dirty="0">
                <a:latin typeface="Roboto" panose="02000000000000000000" pitchFamily="2" charset="0"/>
                <a:ea typeface="Roboto" panose="02000000000000000000" pitchFamily="2" charset="0"/>
                <a:cs typeface="Roboto"/>
              </a:rPr>
              <a:t>Offers 60+ services like domestic money transfer, mobile recharge, insurance, taxation, etc.</a:t>
            </a:r>
          </a:p>
          <a:p>
            <a:pPr marL="100880" marR="144145" algn="just">
              <a:lnSpc>
                <a:spcPct val="100000"/>
              </a:lnSpc>
              <a:spcBef>
                <a:spcPts val="50"/>
              </a:spcBef>
              <a:tabLst>
                <a:tab pos="295910" algn="l"/>
              </a:tabLst>
            </a:pPr>
            <a:endParaRPr lang="en-US" sz="1000" dirty="0">
              <a:latin typeface="Roboto" panose="02000000000000000000" pitchFamily="2" charset="0"/>
              <a:ea typeface="Roboto" panose="02000000000000000000" pitchFamily="2" charset="0"/>
              <a:cs typeface="Roboto"/>
            </a:endParaRPr>
          </a:p>
          <a:p>
            <a:pPr marL="273600" marR="267335" indent="-172720">
              <a:lnSpc>
                <a:spcPct val="100000"/>
              </a:lnSpc>
              <a:spcBef>
                <a:spcPts val="50"/>
              </a:spcBef>
              <a:buFont typeface="Arial MT"/>
              <a:buChar char="•"/>
              <a:tabLst>
                <a:tab pos="295910" algn="l"/>
              </a:tabLst>
            </a:pPr>
            <a:r>
              <a:rPr lang="en-US" sz="1000" b="1" spc="-50" dirty="0">
                <a:solidFill>
                  <a:schemeClr val="accent6">
                    <a:lumMod val="50000"/>
                  </a:schemeClr>
                </a:solidFill>
                <a:latin typeface="Roboto" panose="02000000000000000000" pitchFamily="2" charset="0"/>
                <a:ea typeface="Roboto" panose="02000000000000000000" pitchFamily="2" charset="0"/>
                <a:cs typeface="Roboto"/>
              </a:rPr>
              <a:t>Avail Finance - </a:t>
            </a:r>
            <a:r>
              <a:rPr lang="en-US" sz="1000" spc="-50" dirty="0">
                <a:solidFill>
                  <a:schemeClr val="accent6">
                    <a:lumMod val="50000"/>
                  </a:schemeClr>
                </a:solidFill>
                <a:latin typeface="Roboto" panose="02000000000000000000" pitchFamily="2" charset="0"/>
                <a:ea typeface="Roboto" panose="02000000000000000000" pitchFamily="2" charset="0"/>
                <a:cs typeface="Roboto"/>
              </a:rPr>
              <a:t> </a:t>
            </a:r>
            <a:r>
              <a:rPr lang="en-US" sz="1000" b="0" i="0" dirty="0">
                <a:effectLst/>
                <a:latin typeface="Roboto" panose="02000000000000000000" pitchFamily="2" charset="0"/>
                <a:ea typeface="Roboto" panose="02000000000000000000" pitchFamily="2" charset="0"/>
              </a:rPr>
              <a:t> Indians get instant online loan app built and </a:t>
            </a:r>
            <a:r>
              <a:rPr lang="en-US" sz="1000" dirty="0">
                <a:latin typeface="Roboto" panose="02000000000000000000" pitchFamily="2" charset="0"/>
                <a:ea typeface="Roboto" panose="02000000000000000000" pitchFamily="2" charset="0"/>
              </a:rPr>
              <a:t>ha</a:t>
            </a:r>
            <a:r>
              <a:rPr lang="en-US" sz="1000" b="0" i="0" dirty="0">
                <a:effectLst/>
                <a:latin typeface="Roboto" panose="02000000000000000000" pitchFamily="2" charset="0"/>
                <a:ea typeface="Roboto" panose="02000000000000000000" pitchFamily="2" charset="0"/>
              </a:rPr>
              <a:t>ve access to Personal loan anytime anywhere</a:t>
            </a:r>
            <a:br>
              <a:rPr lang="en-US" sz="1000" b="0" i="0" dirty="0">
                <a:effectLst/>
                <a:latin typeface="Roboto" panose="02000000000000000000" pitchFamily="2" charset="0"/>
                <a:ea typeface="Roboto" panose="02000000000000000000" pitchFamily="2" charset="0"/>
              </a:rPr>
            </a:br>
            <a:r>
              <a:rPr lang="en-US" sz="1000" b="0" i="0" dirty="0">
                <a:effectLst/>
                <a:latin typeface="Roboto" panose="02000000000000000000" pitchFamily="2" charset="0"/>
                <a:ea typeface="Roboto" panose="02000000000000000000" pitchFamily="2" charset="0"/>
              </a:rPr>
              <a:t>Avail’s low interest loans, helps them build a credit history through timely, simple repayment</a:t>
            </a:r>
            <a:r>
              <a:rPr lang="en-US" sz="1000" b="0" i="0" dirty="0">
                <a:solidFill>
                  <a:srgbClr val="FFFFFF"/>
                </a:solidFill>
                <a:effectLst/>
                <a:latin typeface="Roboto" panose="02000000000000000000" pitchFamily="2" charset="0"/>
                <a:ea typeface="Roboto" panose="02000000000000000000" pitchFamily="2" charset="0"/>
              </a:rPr>
              <a:t>.</a:t>
            </a:r>
          </a:p>
          <a:p>
            <a:pPr marL="100880" marR="267335">
              <a:lnSpc>
                <a:spcPct val="100000"/>
              </a:lnSpc>
              <a:spcBef>
                <a:spcPts val="50"/>
              </a:spcBef>
              <a:tabLst>
                <a:tab pos="295910" algn="l"/>
              </a:tabLst>
            </a:pPr>
            <a:endParaRPr lang="en-US" sz="1000" dirty="0">
              <a:latin typeface="Roboto" panose="02000000000000000000" pitchFamily="2" charset="0"/>
              <a:ea typeface="Roboto" panose="02000000000000000000" pitchFamily="2" charset="0"/>
              <a:cs typeface="Roboto"/>
            </a:endParaRPr>
          </a:p>
          <a:p>
            <a:pPr marL="273600" marR="277495" indent="-172720" algn="just">
              <a:lnSpc>
                <a:spcPct val="100000"/>
              </a:lnSpc>
              <a:spcBef>
                <a:spcPts val="50"/>
              </a:spcBef>
              <a:buFont typeface="Arial MT"/>
              <a:buChar char="•"/>
              <a:tabLst>
                <a:tab pos="295910" algn="l"/>
              </a:tabLst>
            </a:pPr>
            <a:r>
              <a:rPr lang="en-US" sz="1000" b="1" spc="-50" dirty="0">
                <a:solidFill>
                  <a:schemeClr val="accent6">
                    <a:lumMod val="50000"/>
                  </a:schemeClr>
                </a:solidFill>
                <a:latin typeface="Roboto" panose="02000000000000000000" pitchFamily="2" charset="0"/>
                <a:ea typeface="Roboto" panose="02000000000000000000" pitchFamily="2" charset="0"/>
                <a:cs typeface="Roboto"/>
              </a:rPr>
              <a:t>Gram Cover </a:t>
            </a:r>
            <a:r>
              <a:rPr lang="en-US" sz="1000" b="1" spc="-50" dirty="0">
                <a:latin typeface="Roboto" panose="02000000000000000000" pitchFamily="2" charset="0"/>
                <a:ea typeface="Roboto" panose="02000000000000000000" pitchFamily="2" charset="0"/>
                <a:cs typeface="Roboto"/>
              </a:rPr>
              <a:t>-</a:t>
            </a:r>
            <a:r>
              <a:rPr lang="en-US" sz="1000" b="1" spc="-10" dirty="0">
                <a:latin typeface="Roboto" panose="02000000000000000000" pitchFamily="2" charset="0"/>
                <a:ea typeface="Roboto" panose="02000000000000000000" pitchFamily="2" charset="0"/>
                <a:cs typeface="Roboto"/>
              </a:rPr>
              <a:t> </a:t>
            </a:r>
            <a:r>
              <a:rPr lang="en-US" sz="1000" spc="-15" dirty="0">
                <a:latin typeface="Roboto" panose="02000000000000000000" pitchFamily="2" charset="0"/>
                <a:ea typeface="Roboto" panose="02000000000000000000" pitchFamily="2" charset="0"/>
                <a:cs typeface="Roboto"/>
              </a:rPr>
              <a:t> Insurance broking firm focused on insurance product design and tech-enabled distribution for rural India.</a:t>
            </a:r>
          </a:p>
          <a:p>
            <a:pPr marL="273600" marR="277495" indent="-172720" algn="just">
              <a:lnSpc>
                <a:spcPct val="100000"/>
              </a:lnSpc>
              <a:spcBef>
                <a:spcPts val="50"/>
              </a:spcBef>
              <a:buFont typeface="Arial MT"/>
              <a:buChar char="•"/>
              <a:tabLst>
                <a:tab pos="295910" algn="l"/>
              </a:tabLst>
            </a:pPr>
            <a:r>
              <a:rPr lang="en-US" sz="1000" spc="-15" dirty="0">
                <a:latin typeface="Roboto" panose="02000000000000000000" pitchFamily="2" charset="0"/>
                <a:ea typeface="Roboto" panose="02000000000000000000" pitchFamily="2" charset="0"/>
                <a:cs typeface="Roboto"/>
              </a:rPr>
              <a:t>Well- suited for rural setup to minimize the inefficiencies and transaction costs</a:t>
            </a:r>
          </a:p>
        </p:txBody>
      </p:sp>
      <p:sp>
        <p:nvSpPr>
          <p:cNvPr id="46" name="object 4">
            <a:extLst>
              <a:ext uri="{FF2B5EF4-FFF2-40B4-BE49-F238E27FC236}">
                <a16:creationId xmlns:a16="http://schemas.microsoft.com/office/drawing/2014/main" id="{88D43DA6-82E7-E50C-F93C-1B093984BF4F}"/>
              </a:ext>
            </a:extLst>
          </p:cNvPr>
          <p:cNvSpPr/>
          <p:nvPr/>
        </p:nvSpPr>
        <p:spPr>
          <a:xfrm>
            <a:off x="193693" y="4381933"/>
            <a:ext cx="2464435" cy="323215"/>
          </a:xfrm>
          <a:custGeom>
            <a:avLst/>
            <a:gdLst/>
            <a:ahLst/>
            <a:cxnLst/>
            <a:rect l="l" t="t" r="r" b="b"/>
            <a:pathLst>
              <a:path w="2464435" h="323214">
                <a:moveTo>
                  <a:pt x="2464308" y="0"/>
                </a:moveTo>
                <a:lnTo>
                  <a:pt x="0" y="0"/>
                </a:lnTo>
                <a:lnTo>
                  <a:pt x="0" y="323088"/>
                </a:lnTo>
                <a:lnTo>
                  <a:pt x="2464308" y="323088"/>
                </a:lnTo>
                <a:lnTo>
                  <a:pt x="2464308" y="0"/>
                </a:lnTo>
                <a:close/>
              </a:path>
            </a:pathLst>
          </a:custGeom>
          <a:solidFill>
            <a:schemeClr val="accent6">
              <a:lumMod val="50000"/>
            </a:schemeClr>
          </a:solidFill>
        </p:spPr>
        <p:txBody>
          <a:bodyPr wrap="square" lIns="0" tIns="0" rIns="0" bIns="0" rtlCol="0"/>
          <a:lstStyle/>
          <a:p>
            <a:pPr algn="ctr"/>
            <a:r>
              <a:rPr lang="en-IN">
                <a:solidFill>
                  <a:schemeClr val="bg1"/>
                </a:solidFill>
                <a:ea typeface="Roboto" panose="02000000000000000000" pitchFamily="2" charset="0"/>
              </a:rPr>
              <a:t>Partnership</a:t>
            </a:r>
          </a:p>
        </p:txBody>
      </p:sp>
      <p:sp>
        <p:nvSpPr>
          <p:cNvPr id="52" name="object 53">
            <a:extLst>
              <a:ext uri="{FF2B5EF4-FFF2-40B4-BE49-F238E27FC236}">
                <a16:creationId xmlns:a16="http://schemas.microsoft.com/office/drawing/2014/main" id="{08C1B858-9C02-972B-570D-0B0265F522B8}"/>
              </a:ext>
            </a:extLst>
          </p:cNvPr>
          <p:cNvSpPr txBox="1"/>
          <p:nvPr/>
        </p:nvSpPr>
        <p:spPr>
          <a:xfrm>
            <a:off x="6344805" y="1662248"/>
            <a:ext cx="2491146" cy="2839239"/>
          </a:xfrm>
          <a:prstGeom prst="rect">
            <a:avLst/>
          </a:prstGeom>
        </p:spPr>
        <p:txBody>
          <a:bodyPr vert="horz" wrap="square" lIns="0" tIns="12700" rIns="0" bIns="0" rtlCol="0">
            <a:spAutoFit/>
          </a:bodyPr>
          <a:lstStyle/>
          <a:p>
            <a:pPr marL="273600" marR="51435" indent="-172800">
              <a:lnSpc>
                <a:spcPct val="100000"/>
              </a:lnSpc>
              <a:spcBef>
                <a:spcPts val="50"/>
              </a:spcBef>
              <a:buFont typeface="Arial MT"/>
              <a:buChar char="•"/>
              <a:tabLst>
                <a:tab pos="185420" algn="l"/>
              </a:tabLst>
            </a:pPr>
            <a:r>
              <a:rPr lang="en-IN" sz="1000" b="1" spc="-5">
                <a:solidFill>
                  <a:schemeClr val="accent6">
                    <a:lumMod val="50000"/>
                  </a:schemeClr>
                </a:solidFill>
                <a:latin typeface="Roboto"/>
                <a:cs typeface="Roboto"/>
              </a:rPr>
              <a:t>Frontier Markets</a:t>
            </a:r>
            <a:r>
              <a:rPr lang="en-IN" sz="1000" spc="-5">
                <a:solidFill>
                  <a:schemeClr val="accent6">
                    <a:lumMod val="50000"/>
                  </a:schemeClr>
                </a:solidFill>
                <a:latin typeface="Roboto"/>
                <a:cs typeface="Roboto"/>
              </a:rPr>
              <a:t>-</a:t>
            </a:r>
            <a:r>
              <a:rPr lang="en-IN" sz="1000" spc="-15">
                <a:solidFill>
                  <a:schemeClr val="accent6">
                    <a:lumMod val="50000"/>
                  </a:schemeClr>
                </a:solidFill>
                <a:latin typeface="Roboto"/>
                <a:cs typeface="Roboto"/>
              </a:rPr>
              <a:t> </a:t>
            </a:r>
            <a:r>
              <a:rPr lang="en-US" sz="1000" spc="-15" dirty="0">
                <a:latin typeface="Roboto"/>
                <a:cs typeface="Roboto"/>
              </a:rPr>
              <a:t>social commerce platform with a mission to create '</a:t>
            </a:r>
            <a:r>
              <a:rPr lang="en-US" sz="1000" spc="-15">
                <a:latin typeface="Roboto"/>
                <a:cs typeface="Roboto"/>
              </a:rPr>
              <a:t>Saral</a:t>
            </a:r>
            <a:r>
              <a:rPr lang="en-US" sz="1000" spc="-15" dirty="0">
                <a:latin typeface="Roboto"/>
                <a:cs typeface="Roboto"/>
              </a:rPr>
              <a:t> Jeevan’.</a:t>
            </a:r>
            <a:endParaRPr lang="en-US" sz="1000" spc="-15">
              <a:latin typeface="Roboto"/>
              <a:cs typeface="Roboto"/>
            </a:endParaRPr>
          </a:p>
          <a:p>
            <a:pPr marL="273600" marR="51435" indent="-172800">
              <a:lnSpc>
                <a:spcPct val="100000"/>
              </a:lnSpc>
              <a:spcBef>
                <a:spcPts val="50"/>
              </a:spcBef>
              <a:buFont typeface="Arial MT"/>
              <a:buChar char="•"/>
              <a:tabLst>
                <a:tab pos="185420" algn="l"/>
              </a:tabLst>
            </a:pPr>
            <a:r>
              <a:rPr lang="en-US" sz="1000" spc="-15" dirty="0">
                <a:latin typeface="Roboto"/>
                <a:cs typeface="Roboto"/>
              </a:rPr>
              <a:t>Investing in rural women entrepreneurs as our connector to rural communities.</a:t>
            </a:r>
            <a:endParaRPr lang="en-US" sz="1000" spc="-15">
              <a:latin typeface="Roboto"/>
              <a:cs typeface="Roboto"/>
            </a:endParaRPr>
          </a:p>
          <a:p>
            <a:pPr marL="273600" marR="51435" indent="-172800">
              <a:lnSpc>
                <a:spcPct val="100000"/>
              </a:lnSpc>
              <a:spcBef>
                <a:spcPts val="50"/>
              </a:spcBef>
              <a:tabLst>
                <a:tab pos="185420" algn="l"/>
              </a:tabLst>
            </a:pPr>
            <a:endParaRPr lang="en-US" sz="1000">
              <a:latin typeface="Roboto"/>
              <a:cs typeface="Roboto"/>
            </a:endParaRPr>
          </a:p>
          <a:p>
            <a:pPr marL="273600" marR="48260" indent="-172800">
              <a:lnSpc>
                <a:spcPct val="100000"/>
              </a:lnSpc>
              <a:spcBef>
                <a:spcPts val="50"/>
              </a:spcBef>
              <a:buFont typeface="Arial" panose="020B0604020202020204" pitchFamily="34" charset="0"/>
              <a:buChar char="•"/>
              <a:tabLst>
                <a:tab pos="185420" algn="l"/>
              </a:tabLst>
            </a:pPr>
            <a:r>
              <a:rPr lang="en-US" sz="1000" b="1" spc="-5">
                <a:solidFill>
                  <a:schemeClr val="accent6">
                    <a:lumMod val="50000"/>
                  </a:schemeClr>
                </a:solidFill>
                <a:latin typeface="Roboto"/>
                <a:cs typeface="Roboto"/>
              </a:rPr>
              <a:t>MIMO</a:t>
            </a:r>
            <a:r>
              <a:rPr lang="en-IN" sz="1000" b="1" spc="-5" dirty="0">
                <a:latin typeface="Roboto"/>
                <a:cs typeface="Roboto"/>
              </a:rPr>
              <a:t>- </a:t>
            </a:r>
            <a:r>
              <a:rPr sz="1000" b="1" spc="5" dirty="0">
                <a:latin typeface="Roboto"/>
                <a:cs typeface="Roboto"/>
              </a:rPr>
              <a:t> </a:t>
            </a:r>
            <a:r>
              <a:rPr lang="en-US" sz="1000" spc="5" dirty="0">
                <a:latin typeface="Roboto"/>
                <a:cs typeface="Roboto"/>
              </a:rPr>
              <a:t>provides last mile delivery and task associate solutions across India.</a:t>
            </a:r>
            <a:endParaRPr lang="en-US" sz="1000" spc="5">
              <a:latin typeface="Roboto"/>
              <a:cs typeface="Roboto"/>
            </a:endParaRPr>
          </a:p>
          <a:p>
            <a:pPr marL="273600" marR="48260" indent="-172800">
              <a:lnSpc>
                <a:spcPct val="100000"/>
              </a:lnSpc>
              <a:spcBef>
                <a:spcPts val="50"/>
              </a:spcBef>
              <a:buFont typeface="Arial" panose="020B0604020202020204" pitchFamily="34" charset="0"/>
              <a:buChar char="•"/>
              <a:tabLst>
                <a:tab pos="185420" algn="l"/>
              </a:tabLst>
            </a:pPr>
            <a:endParaRPr lang="en-IN" sz="1000" spc="5">
              <a:latin typeface="Roboto"/>
              <a:cs typeface="Roboto"/>
            </a:endParaRPr>
          </a:p>
          <a:p>
            <a:pPr marL="273600" marR="5080" indent="-172800">
              <a:lnSpc>
                <a:spcPct val="100000"/>
              </a:lnSpc>
              <a:spcBef>
                <a:spcPts val="50"/>
              </a:spcBef>
              <a:buFont typeface="Arial" panose="020B0604020202020204" pitchFamily="34" charset="0"/>
              <a:buChar char="•"/>
              <a:tabLst>
                <a:tab pos="185420" algn="l"/>
              </a:tabLst>
            </a:pPr>
            <a:r>
              <a:rPr lang="en-IN" sz="1000" b="1">
                <a:solidFill>
                  <a:schemeClr val="accent6">
                    <a:lumMod val="50000"/>
                  </a:schemeClr>
                </a:solidFill>
                <a:latin typeface="Roboto"/>
                <a:cs typeface="Roboto"/>
              </a:rPr>
              <a:t>GoCoop</a:t>
            </a:r>
            <a:r>
              <a:rPr lang="en-IN" sz="1000">
                <a:solidFill>
                  <a:schemeClr val="accent6">
                    <a:lumMod val="50000"/>
                  </a:schemeClr>
                </a:solidFill>
                <a:latin typeface="Roboto"/>
                <a:cs typeface="Roboto"/>
              </a:rPr>
              <a:t> </a:t>
            </a:r>
            <a:r>
              <a:rPr lang="en-IN" sz="1000">
                <a:latin typeface="Roboto"/>
                <a:cs typeface="Roboto"/>
              </a:rPr>
              <a:t>- C</a:t>
            </a:r>
            <a:r>
              <a:rPr lang="en-US" sz="1000">
                <a:latin typeface="Roboto"/>
                <a:cs typeface="Roboto"/>
              </a:rPr>
              <a:t>onnects  artisans, weaver co-operatives and clusters directly with consumers across the world</a:t>
            </a:r>
          </a:p>
          <a:p>
            <a:pPr marL="273600" marR="5080" indent="-172800">
              <a:lnSpc>
                <a:spcPct val="100000"/>
              </a:lnSpc>
              <a:spcBef>
                <a:spcPts val="50"/>
              </a:spcBef>
              <a:buFont typeface="Arial" panose="020B0604020202020204" pitchFamily="34" charset="0"/>
              <a:buChar char="•"/>
              <a:tabLst>
                <a:tab pos="185420" algn="l"/>
              </a:tabLst>
            </a:pPr>
            <a:r>
              <a:rPr lang="en-US" sz="1000">
                <a:latin typeface="Roboto"/>
                <a:cs typeface="Roboto"/>
              </a:rPr>
              <a:t>Works to support sustainable livelihoods for India’s 10 million weaver and artisan community</a:t>
            </a:r>
            <a:br>
              <a:rPr lang="en-US" sz="1000">
                <a:latin typeface="Roboto"/>
                <a:cs typeface="Roboto"/>
              </a:rPr>
            </a:br>
            <a:endParaRPr lang="en-IN" sz="1200">
              <a:latin typeface="Roboto"/>
              <a:cs typeface="Roboto"/>
            </a:endParaRPr>
          </a:p>
        </p:txBody>
      </p:sp>
      <p:sp>
        <p:nvSpPr>
          <p:cNvPr id="55" name="object 49">
            <a:extLst>
              <a:ext uri="{FF2B5EF4-FFF2-40B4-BE49-F238E27FC236}">
                <a16:creationId xmlns:a16="http://schemas.microsoft.com/office/drawing/2014/main" id="{3CB2F899-4E84-BF58-F415-896205B9744A}"/>
              </a:ext>
            </a:extLst>
          </p:cNvPr>
          <p:cNvSpPr txBox="1"/>
          <p:nvPr/>
        </p:nvSpPr>
        <p:spPr>
          <a:xfrm>
            <a:off x="6510552" y="4741431"/>
            <a:ext cx="2491146" cy="1243930"/>
          </a:xfrm>
          <a:prstGeom prst="rect">
            <a:avLst/>
          </a:prstGeom>
        </p:spPr>
        <p:txBody>
          <a:bodyPr vert="horz" wrap="square" lIns="0" tIns="12700" rIns="0" bIns="0" rtlCol="0">
            <a:spAutoFit/>
          </a:bodyPr>
          <a:lstStyle/>
          <a:p>
            <a:pPr marL="801370" marR="251460" algn="just">
              <a:lnSpc>
                <a:spcPct val="100000"/>
              </a:lnSpc>
              <a:spcBef>
                <a:spcPts val="100"/>
              </a:spcBef>
            </a:pPr>
            <a:r>
              <a:rPr lang="en-US" sz="1000">
                <a:latin typeface="Roboto Cn"/>
                <a:cs typeface="Roboto Cn"/>
              </a:rPr>
              <a:t>We can partner with employment providing startups like Frontier Markets, MIMO &amp; GoCoop to provide credit facility for education and hep better lives in rural India.</a:t>
            </a:r>
          </a:p>
        </p:txBody>
      </p:sp>
      <p:sp>
        <p:nvSpPr>
          <p:cNvPr id="5" name="TextBox 4">
            <a:extLst>
              <a:ext uri="{FF2B5EF4-FFF2-40B4-BE49-F238E27FC236}">
                <a16:creationId xmlns:a16="http://schemas.microsoft.com/office/drawing/2014/main" id="{E504C7D3-7769-E0B3-4FAC-E1C6BAA0FBA9}"/>
              </a:ext>
            </a:extLst>
          </p:cNvPr>
          <p:cNvSpPr txBox="1"/>
          <p:nvPr/>
        </p:nvSpPr>
        <p:spPr>
          <a:xfrm>
            <a:off x="886430" y="4755416"/>
            <a:ext cx="1782298" cy="1323439"/>
          </a:xfrm>
          <a:prstGeom prst="rect">
            <a:avLst/>
          </a:prstGeom>
          <a:noFill/>
        </p:spPr>
        <p:txBody>
          <a:bodyPr wrap="square" rtlCol="0">
            <a:spAutoFit/>
          </a:bodyPr>
          <a:lstStyle/>
          <a:p>
            <a:pPr algn="just"/>
            <a:r>
              <a:rPr lang="en-IN" sz="1000">
                <a:latin typeface="Roboto" panose="02000000000000000000" pitchFamily="2" charset="0"/>
                <a:ea typeface="Roboto" panose="02000000000000000000" pitchFamily="2" charset="0"/>
              </a:rPr>
              <a:t>We can partner with fintech start-ups like EzeePay, Avail Finance , Gram Cover. We can </a:t>
            </a:r>
            <a:r>
              <a:rPr lang="en-US" sz="1000">
                <a:latin typeface="Roboto" panose="02000000000000000000" pitchFamily="2" charset="0"/>
                <a:ea typeface="Roboto" panose="02000000000000000000" pitchFamily="2" charset="0"/>
              </a:rPr>
              <a:t>utilize their technological innovation to improve our competitiveness and better serve consumer needs. </a:t>
            </a:r>
            <a:endParaRPr lang="en-IN" sz="1000">
              <a:latin typeface="Roboto" panose="02000000000000000000" pitchFamily="2" charset="0"/>
              <a:ea typeface="Roboto" panose="02000000000000000000" pitchFamily="2" charset="0"/>
            </a:endParaRPr>
          </a:p>
        </p:txBody>
      </p:sp>
      <p:grpSp>
        <p:nvGrpSpPr>
          <p:cNvPr id="8" name="object 37">
            <a:extLst>
              <a:ext uri="{FF2B5EF4-FFF2-40B4-BE49-F238E27FC236}">
                <a16:creationId xmlns:a16="http://schemas.microsoft.com/office/drawing/2014/main" id="{EA1CC040-47A1-F66A-4FCA-792395D6D514}"/>
              </a:ext>
            </a:extLst>
          </p:cNvPr>
          <p:cNvGrpSpPr/>
          <p:nvPr/>
        </p:nvGrpSpPr>
        <p:grpSpPr>
          <a:xfrm>
            <a:off x="3280426" y="1232535"/>
            <a:ext cx="2455545" cy="314325"/>
            <a:chOff x="2607564" y="1139952"/>
            <a:chExt cx="2455545" cy="314325"/>
          </a:xfrm>
          <a:solidFill>
            <a:schemeClr val="accent6">
              <a:lumMod val="50000"/>
            </a:schemeClr>
          </a:solidFill>
        </p:grpSpPr>
        <p:sp>
          <p:nvSpPr>
            <p:cNvPr id="11" name="object 38">
              <a:extLst>
                <a:ext uri="{FF2B5EF4-FFF2-40B4-BE49-F238E27FC236}">
                  <a16:creationId xmlns:a16="http://schemas.microsoft.com/office/drawing/2014/main" id="{55706364-4BC5-E3D7-4726-0D02F14C7EDB}"/>
                </a:ext>
              </a:extLst>
            </p:cNvPr>
            <p:cNvSpPr/>
            <p:nvPr/>
          </p:nvSpPr>
          <p:spPr>
            <a:xfrm>
              <a:off x="2607564" y="1139952"/>
              <a:ext cx="2455545" cy="314325"/>
            </a:xfrm>
            <a:custGeom>
              <a:avLst/>
              <a:gdLst/>
              <a:ahLst/>
              <a:cxnLst/>
              <a:rect l="l" t="t" r="r" b="b"/>
              <a:pathLst>
                <a:path w="2455545" h="314325">
                  <a:moveTo>
                    <a:pt x="2455164" y="0"/>
                  </a:moveTo>
                  <a:lnTo>
                    <a:pt x="0" y="0"/>
                  </a:lnTo>
                  <a:lnTo>
                    <a:pt x="0" y="313944"/>
                  </a:lnTo>
                  <a:lnTo>
                    <a:pt x="2455164" y="313944"/>
                  </a:lnTo>
                  <a:lnTo>
                    <a:pt x="2455164" y="0"/>
                  </a:lnTo>
                  <a:close/>
                </a:path>
              </a:pathLst>
            </a:custGeom>
            <a:grpFill/>
          </p:spPr>
          <p:txBody>
            <a:bodyPr wrap="square" lIns="0" tIns="0" rIns="0" bIns="0" rtlCol="0"/>
            <a:lstStyle/>
            <a:p>
              <a:endParaRPr/>
            </a:p>
          </p:txBody>
        </p:sp>
        <p:sp>
          <p:nvSpPr>
            <p:cNvPr id="12" name="object 39">
              <a:extLst>
                <a:ext uri="{FF2B5EF4-FFF2-40B4-BE49-F238E27FC236}">
                  <a16:creationId xmlns:a16="http://schemas.microsoft.com/office/drawing/2014/main" id="{14A12CB3-176B-5F0B-5E8E-D7BA5FF7F0E6}"/>
                </a:ext>
              </a:extLst>
            </p:cNvPr>
            <p:cNvSpPr/>
            <p:nvPr/>
          </p:nvSpPr>
          <p:spPr>
            <a:xfrm>
              <a:off x="2607564" y="1139952"/>
              <a:ext cx="2455545" cy="314325"/>
            </a:xfrm>
            <a:custGeom>
              <a:avLst/>
              <a:gdLst/>
              <a:ahLst/>
              <a:cxnLst/>
              <a:rect l="l" t="t" r="r" b="b"/>
              <a:pathLst>
                <a:path w="2455545" h="314325">
                  <a:moveTo>
                    <a:pt x="0" y="313944"/>
                  </a:moveTo>
                  <a:lnTo>
                    <a:pt x="2455164" y="313944"/>
                  </a:lnTo>
                  <a:lnTo>
                    <a:pt x="2455164" y="0"/>
                  </a:lnTo>
                  <a:lnTo>
                    <a:pt x="0" y="0"/>
                  </a:lnTo>
                  <a:lnTo>
                    <a:pt x="0" y="313944"/>
                  </a:lnTo>
                  <a:close/>
                </a:path>
              </a:pathLst>
            </a:custGeom>
            <a:grpFill/>
            <a:ln w="9525">
              <a:solidFill>
                <a:srgbClr val="AB86BA"/>
              </a:solidFill>
            </a:ln>
          </p:spPr>
          <p:txBody>
            <a:bodyPr wrap="square" lIns="0" tIns="0" rIns="0" bIns="0" rtlCol="0"/>
            <a:lstStyle/>
            <a:p>
              <a:pPr algn="ctr"/>
              <a:r>
                <a:rPr lang="en-IN">
                  <a:solidFill>
                    <a:schemeClr val="bg1"/>
                  </a:solidFill>
                </a:rPr>
                <a:t>Social Impacts</a:t>
              </a:r>
              <a:endParaRPr>
                <a:solidFill>
                  <a:schemeClr val="bg1"/>
                </a:solidFill>
              </a:endParaRPr>
            </a:p>
          </p:txBody>
        </p:sp>
      </p:grpSp>
      <p:grpSp>
        <p:nvGrpSpPr>
          <p:cNvPr id="13" name="object 37">
            <a:extLst>
              <a:ext uri="{FF2B5EF4-FFF2-40B4-BE49-F238E27FC236}">
                <a16:creationId xmlns:a16="http://schemas.microsoft.com/office/drawing/2014/main" id="{3A62E564-B7E6-B858-AD1D-F6B23908033C}"/>
              </a:ext>
            </a:extLst>
          </p:cNvPr>
          <p:cNvGrpSpPr/>
          <p:nvPr/>
        </p:nvGrpSpPr>
        <p:grpSpPr>
          <a:xfrm>
            <a:off x="213183" y="1106432"/>
            <a:ext cx="2455545" cy="314325"/>
            <a:chOff x="2607564" y="1139952"/>
            <a:chExt cx="2455545" cy="314325"/>
          </a:xfrm>
          <a:solidFill>
            <a:schemeClr val="accent6">
              <a:lumMod val="50000"/>
            </a:schemeClr>
          </a:solidFill>
        </p:grpSpPr>
        <p:sp>
          <p:nvSpPr>
            <p:cNvPr id="15" name="object 38">
              <a:extLst>
                <a:ext uri="{FF2B5EF4-FFF2-40B4-BE49-F238E27FC236}">
                  <a16:creationId xmlns:a16="http://schemas.microsoft.com/office/drawing/2014/main" id="{6CF55676-3C68-C05A-97B6-5B6FA1308C62}"/>
                </a:ext>
              </a:extLst>
            </p:cNvPr>
            <p:cNvSpPr/>
            <p:nvPr/>
          </p:nvSpPr>
          <p:spPr>
            <a:xfrm>
              <a:off x="2607564" y="1139952"/>
              <a:ext cx="2455545" cy="314325"/>
            </a:xfrm>
            <a:custGeom>
              <a:avLst/>
              <a:gdLst/>
              <a:ahLst/>
              <a:cxnLst/>
              <a:rect l="l" t="t" r="r" b="b"/>
              <a:pathLst>
                <a:path w="2455545" h="314325">
                  <a:moveTo>
                    <a:pt x="2455164" y="0"/>
                  </a:moveTo>
                  <a:lnTo>
                    <a:pt x="0" y="0"/>
                  </a:lnTo>
                  <a:lnTo>
                    <a:pt x="0" y="313944"/>
                  </a:lnTo>
                  <a:lnTo>
                    <a:pt x="2455164" y="313944"/>
                  </a:lnTo>
                  <a:lnTo>
                    <a:pt x="2455164" y="0"/>
                  </a:lnTo>
                  <a:close/>
                </a:path>
              </a:pathLst>
            </a:custGeom>
            <a:grpFill/>
          </p:spPr>
          <p:txBody>
            <a:bodyPr wrap="square" lIns="0" tIns="0" rIns="0" bIns="0" rtlCol="0"/>
            <a:lstStyle/>
            <a:p>
              <a:endParaRPr/>
            </a:p>
          </p:txBody>
        </p:sp>
        <p:sp>
          <p:nvSpPr>
            <p:cNvPr id="18" name="object 39">
              <a:extLst>
                <a:ext uri="{FF2B5EF4-FFF2-40B4-BE49-F238E27FC236}">
                  <a16:creationId xmlns:a16="http://schemas.microsoft.com/office/drawing/2014/main" id="{93764A5F-A72E-1489-F9CB-E5A8A1725F98}"/>
                </a:ext>
              </a:extLst>
            </p:cNvPr>
            <p:cNvSpPr/>
            <p:nvPr/>
          </p:nvSpPr>
          <p:spPr>
            <a:xfrm>
              <a:off x="2607564" y="1139952"/>
              <a:ext cx="2455545" cy="314325"/>
            </a:xfrm>
            <a:custGeom>
              <a:avLst/>
              <a:gdLst/>
              <a:ahLst/>
              <a:cxnLst/>
              <a:rect l="l" t="t" r="r" b="b"/>
              <a:pathLst>
                <a:path w="2455545" h="314325">
                  <a:moveTo>
                    <a:pt x="0" y="313944"/>
                  </a:moveTo>
                  <a:lnTo>
                    <a:pt x="2455164" y="313944"/>
                  </a:lnTo>
                  <a:lnTo>
                    <a:pt x="2455164" y="0"/>
                  </a:lnTo>
                  <a:lnTo>
                    <a:pt x="0" y="0"/>
                  </a:lnTo>
                  <a:lnTo>
                    <a:pt x="0" y="313944"/>
                  </a:lnTo>
                  <a:close/>
                </a:path>
              </a:pathLst>
            </a:custGeom>
            <a:grpFill/>
            <a:ln w="9525">
              <a:solidFill>
                <a:srgbClr val="AB86BA"/>
              </a:solidFill>
            </a:ln>
          </p:spPr>
          <p:txBody>
            <a:bodyPr wrap="square" lIns="0" tIns="0" rIns="0" bIns="0" rtlCol="0"/>
            <a:lstStyle/>
            <a:p>
              <a:pPr algn="ctr"/>
              <a:r>
                <a:rPr lang="en-IN">
                  <a:solidFill>
                    <a:schemeClr val="bg1"/>
                  </a:solidFill>
                </a:rPr>
                <a:t>About Company</a:t>
              </a:r>
              <a:endParaRPr>
                <a:solidFill>
                  <a:schemeClr val="bg1"/>
                </a:solidFill>
              </a:endParaRPr>
            </a:p>
          </p:txBody>
        </p:sp>
      </p:grpSp>
      <p:sp>
        <p:nvSpPr>
          <p:cNvPr id="20" name="object 52">
            <a:extLst>
              <a:ext uri="{FF2B5EF4-FFF2-40B4-BE49-F238E27FC236}">
                <a16:creationId xmlns:a16="http://schemas.microsoft.com/office/drawing/2014/main" id="{F404C7BA-6A75-24CC-3867-E016A9BE510F}"/>
              </a:ext>
            </a:extLst>
          </p:cNvPr>
          <p:cNvSpPr/>
          <p:nvPr/>
        </p:nvSpPr>
        <p:spPr>
          <a:xfrm>
            <a:off x="6510552" y="1286756"/>
            <a:ext cx="2464435" cy="304800"/>
          </a:xfrm>
          <a:custGeom>
            <a:avLst/>
            <a:gdLst/>
            <a:ahLst/>
            <a:cxnLst/>
            <a:rect l="l" t="t" r="r" b="b"/>
            <a:pathLst>
              <a:path w="2464434" h="304800">
                <a:moveTo>
                  <a:pt x="2464307" y="0"/>
                </a:moveTo>
                <a:lnTo>
                  <a:pt x="0" y="0"/>
                </a:lnTo>
                <a:lnTo>
                  <a:pt x="0" y="304800"/>
                </a:lnTo>
                <a:lnTo>
                  <a:pt x="2464307" y="304800"/>
                </a:lnTo>
                <a:lnTo>
                  <a:pt x="2464307" y="0"/>
                </a:lnTo>
                <a:close/>
              </a:path>
            </a:pathLst>
          </a:custGeom>
          <a:solidFill>
            <a:schemeClr val="accent6">
              <a:lumMod val="50000"/>
            </a:schemeClr>
          </a:solidFill>
        </p:spPr>
        <p:txBody>
          <a:bodyPr wrap="square" lIns="0" tIns="0" rIns="0" bIns="0" rtlCol="0"/>
          <a:lstStyle/>
          <a:p>
            <a:pPr algn="ctr"/>
            <a:r>
              <a:rPr lang="en-IN">
                <a:solidFill>
                  <a:schemeClr val="bg1"/>
                </a:solidFill>
              </a:rPr>
              <a:t>About Company</a:t>
            </a:r>
            <a:endParaRPr>
              <a:solidFill>
                <a:schemeClr val="bg1"/>
              </a:solidFill>
            </a:endParaRPr>
          </a:p>
        </p:txBody>
      </p:sp>
      <p:sp>
        <p:nvSpPr>
          <p:cNvPr id="21" name="object 39">
            <a:extLst>
              <a:ext uri="{FF2B5EF4-FFF2-40B4-BE49-F238E27FC236}">
                <a16:creationId xmlns:a16="http://schemas.microsoft.com/office/drawing/2014/main" id="{7F9B2695-BBDA-003D-9CDE-82998C4C7F19}"/>
              </a:ext>
            </a:extLst>
          </p:cNvPr>
          <p:cNvSpPr/>
          <p:nvPr/>
        </p:nvSpPr>
        <p:spPr>
          <a:xfrm>
            <a:off x="9562076" y="1172346"/>
            <a:ext cx="2455545" cy="314325"/>
          </a:xfrm>
          <a:custGeom>
            <a:avLst/>
            <a:gdLst/>
            <a:ahLst/>
            <a:cxnLst/>
            <a:rect l="l" t="t" r="r" b="b"/>
            <a:pathLst>
              <a:path w="2455545" h="314325">
                <a:moveTo>
                  <a:pt x="0" y="313944"/>
                </a:moveTo>
                <a:lnTo>
                  <a:pt x="2455164" y="313944"/>
                </a:lnTo>
                <a:lnTo>
                  <a:pt x="2455164" y="0"/>
                </a:lnTo>
                <a:lnTo>
                  <a:pt x="0" y="0"/>
                </a:lnTo>
                <a:lnTo>
                  <a:pt x="0" y="313944"/>
                </a:lnTo>
                <a:close/>
              </a:path>
            </a:pathLst>
          </a:custGeom>
          <a:solidFill>
            <a:schemeClr val="accent6">
              <a:lumMod val="50000"/>
            </a:schemeClr>
          </a:solidFill>
          <a:ln w="9525">
            <a:solidFill>
              <a:srgbClr val="AB86BA"/>
            </a:solidFill>
          </a:ln>
        </p:spPr>
        <p:txBody>
          <a:bodyPr wrap="square" lIns="0" tIns="0" rIns="0" bIns="0" rtlCol="0"/>
          <a:lstStyle/>
          <a:p>
            <a:pPr algn="ctr"/>
            <a:r>
              <a:rPr lang="en-IN">
                <a:solidFill>
                  <a:schemeClr val="bg1"/>
                </a:solidFill>
              </a:rPr>
              <a:t>Social Impacts</a:t>
            </a:r>
            <a:endParaRPr>
              <a:solidFill>
                <a:schemeClr val="bg1"/>
              </a:solidFill>
            </a:endParaRPr>
          </a:p>
        </p:txBody>
      </p:sp>
      <p:graphicFrame>
        <p:nvGraphicFramePr>
          <p:cNvPr id="22" name="Table 21">
            <a:extLst>
              <a:ext uri="{FF2B5EF4-FFF2-40B4-BE49-F238E27FC236}">
                <a16:creationId xmlns:a16="http://schemas.microsoft.com/office/drawing/2014/main" id="{71349A94-6B22-BAFB-358C-36ACBFEA046A}"/>
              </a:ext>
            </a:extLst>
          </p:cNvPr>
          <p:cNvGraphicFramePr>
            <a:graphicFrameLocks noGrp="1"/>
          </p:cNvGraphicFramePr>
          <p:nvPr>
            <p:extLst>
              <p:ext uri="{D42A27DB-BD31-4B8C-83A1-F6EECF244321}">
                <p14:modId xmlns:p14="http://schemas.microsoft.com/office/powerpoint/2010/main" val="3850329135"/>
              </p:ext>
            </p:extLst>
          </p:nvPr>
        </p:nvGraphicFramePr>
        <p:xfrm>
          <a:off x="3280426" y="1664271"/>
          <a:ext cx="2455545" cy="853440"/>
        </p:xfrm>
        <a:graphic>
          <a:graphicData uri="http://schemas.openxmlformats.org/drawingml/2006/table">
            <a:tbl>
              <a:tblPr/>
              <a:tblGrid>
                <a:gridCol w="2455545">
                  <a:extLst>
                    <a:ext uri="{9D8B030D-6E8A-4147-A177-3AD203B41FA5}">
                      <a16:colId xmlns:a16="http://schemas.microsoft.com/office/drawing/2014/main" val="2006127831"/>
                    </a:ext>
                  </a:extLst>
                </a:gridCol>
              </a:tblGrid>
              <a:tr h="629754">
                <a:tc>
                  <a:txBody>
                    <a:bodyPr/>
                    <a:lstStyle/>
                    <a:p>
                      <a:r>
                        <a:rPr lang="en-US" sz="1000" dirty="0">
                          <a:latin typeface="Roboto"/>
                          <a:cs typeface="Roboto"/>
                        </a:rPr>
                        <a:t>- 5 lakhs+ retailers</a:t>
                      </a:r>
                    </a:p>
                    <a:p>
                      <a:r>
                        <a:rPr lang="en-US" sz="1000" dirty="0">
                          <a:latin typeface="Roboto"/>
                          <a:cs typeface="Roboto"/>
                        </a:rPr>
                        <a:t> - 5 crore+ customers served</a:t>
                      </a:r>
                    </a:p>
                    <a:p>
                      <a:r>
                        <a:rPr lang="en-US" sz="1000" dirty="0">
                          <a:latin typeface="Roboto"/>
                          <a:cs typeface="Roboto"/>
                        </a:rPr>
                        <a:t>- 10000+ Pin codes served</a:t>
                      </a:r>
                    </a:p>
                    <a:p>
                      <a:r>
                        <a:rPr lang="en-US" sz="1000" dirty="0">
                          <a:latin typeface="Roboto"/>
                          <a:cs typeface="Roboto"/>
                        </a:rPr>
                        <a:t>- 2 Lakh - Avg financial transactions per day</a:t>
                      </a:r>
                    </a:p>
                  </a:txBody>
                  <a:tcPr>
                    <a:lnL w="12700" cmpd="sng">
                      <a:solidFill>
                        <a:schemeClr val="bg2">
                          <a:lumMod val="25000"/>
                        </a:schemeClr>
                      </a:solidFill>
                      <a:prstDash val="sysDash"/>
                    </a:lnL>
                    <a:lnR w="12700" cmpd="sng">
                      <a:solidFill>
                        <a:schemeClr val="bg2">
                          <a:lumMod val="25000"/>
                        </a:schemeClr>
                      </a:solidFill>
                      <a:prstDash val="sysDash"/>
                    </a:lnR>
                    <a:lnT w="12700" cmpd="sng">
                      <a:solidFill>
                        <a:schemeClr val="bg2">
                          <a:lumMod val="25000"/>
                        </a:schemeClr>
                      </a:solidFill>
                      <a:prstDash val="sysDash"/>
                    </a:lnT>
                    <a:lnB w="12700" cmpd="sng">
                      <a:solidFill>
                        <a:schemeClr val="bg2">
                          <a:lumMod val="25000"/>
                        </a:schemeClr>
                      </a:solidFill>
                      <a:prstDash val="sysDash"/>
                    </a:lnB>
                  </a:tcPr>
                </a:tc>
                <a:extLst>
                  <a:ext uri="{0D108BD9-81ED-4DB2-BD59-A6C34878D82A}">
                    <a16:rowId xmlns:a16="http://schemas.microsoft.com/office/drawing/2014/main" val="549385599"/>
                  </a:ext>
                </a:extLst>
              </a:tr>
            </a:tbl>
          </a:graphicData>
        </a:graphic>
      </p:graphicFrame>
      <p:pic>
        <p:nvPicPr>
          <p:cNvPr id="23" name="Picture 2" descr="Green arrow 190 icon - Free green arrow icons">
            <a:extLst>
              <a:ext uri="{FF2B5EF4-FFF2-40B4-BE49-F238E27FC236}">
                <a16:creationId xmlns:a16="http://schemas.microsoft.com/office/drawing/2014/main" id="{062DEE58-C0D3-0F20-6CBB-4EDCC4A55B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38" r="10251"/>
          <a:stretch/>
        </p:blipFill>
        <p:spPr bwMode="auto">
          <a:xfrm rot="16200000">
            <a:off x="2894917" y="1648800"/>
            <a:ext cx="288134" cy="38566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Green arrow 190 icon - Free green arrow icons">
            <a:extLst>
              <a:ext uri="{FF2B5EF4-FFF2-40B4-BE49-F238E27FC236}">
                <a16:creationId xmlns:a16="http://schemas.microsoft.com/office/drawing/2014/main" id="{EC79D690-907B-39BB-C270-C6A83B5D83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38" r="10251"/>
          <a:stretch/>
        </p:blipFill>
        <p:spPr bwMode="auto">
          <a:xfrm rot="16200000">
            <a:off x="2889003" y="2709638"/>
            <a:ext cx="288134" cy="3856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 name="Table 24">
            <a:extLst>
              <a:ext uri="{FF2B5EF4-FFF2-40B4-BE49-F238E27FC236}">
                <a16:creationId xmlns:a16="http://schemas.microsoft.com/office/drawing/2014/main" id="{9CB8418E-B485-53B2-D858-F2DD97C121F2}"/>
              </a:ext>
            </a:extLst>
          </p:cNvPr>
          <p:cNvGraphicFramePr>
            <a:graphicFrameLocks noGrp="1"/>
          </p:cNvGraphicFramePr>
          <p:nvPr>
            <p:extLst>
              <p:ext uri="{D42A27DB-BD31-4B8C-83A1-F6EECF244321}">
                <p14:modId xmlns:p14="http://schemas.microsoft.com/office/powerpoint/2010/main" val="1966708872"/>
              </p:ext>
            </p:extLst>
          </p:nvPr>
        </p:nvGraphicFramePr>
        <p:xfrm>
          <a:off x="3311213" y="2662106"/>
          <a:ext cx="2455545" cy="548640"/>
        </p:xfrm>
        <a:graphic>
          <a:graphicData uri="http://schemas.openxmlformats.org/drawingml/2006/table">
            <a:tbl>
              <a:tblPr/>
              <a:tblGrid>
                <a:gridCol w="2455545">
                  <a:extLst>
                    <a:ext uri="{9D8B030D-6E8A-4147-A177-3AD203B41FA5}">
                      <a16:colId xmlns:a16="http://schemas.microsoft.com/office/drawing/2014/main" val="2006127831"/>
                    </a:ext>
                  </a:extLst>
                </a:gridCol>
              </a:tblGrid>
              <a:tr h="510522">
                <a:tc>
                  <a:txBody>
                    <a:bodyPr/>
                    <a:lstStyle/>
                    <a:p>
                      <a:r>
                        <a:rPr lang="en-US" sz="1000" dirty="0">
                          <a:latin typeface="Roboto" panose="02000000000000000000" pitchFamily="2" charset="0"/>
                          <a:ea typeface="Roboto" panose="02000000000000000000" pitchFamily="2" charset="0"/>
                          <a:cs typeface="Roboto"/>
                        </a:rPr>
                        <a:t>- </a:t>
                      </a:r>
                      <a:r>
                        <a:rPr lang="en-US" sz="1000" dirty="0">
                          <a:latin typeface="Roboto" panose="02000000000000000000" pitchFamily="2" charset="0"/>
                          <a:ea typeface="Roboto" panose="02000000000000000000" pitchFamily="2" charset="0"/>
                        </a:rPr>
                        <a:t>100K+ happy customers</a:t>
                      </a:r>
                    </a:p>
                    <a:p>
                      <a:r>
                        <a:rPr lang="en-US" sz="1000" dirty="0">
                          <a:latin typeface="Roboto" panose="02000000000000000000" pitchFamily="2" charset="0"/>
                          <a:ea typeface="Roboto" panose="02000000000000000000" pitchFamily="2" charset="0"/>
                        </a:rPr>
                        <a:t>- 2000+ Smart Agents</a:t>
                      </a:r>
                    </a:p>
                    <a:p>
                      <a:r>
                        <a:rPr lang="en-US" sz="1000" dirty="0">
                          <a:latin typeface="Roboto" panose="02000000000000000000" pitchFamily="2" charset="0"/>
                          <a:ea typeface="Roboto" panose="02000000000000000000" pitchFamily="2" charset="0"/>
                        </a:rPr>
                        <a:t>- 4500+ villages</a:t>
                      </a:r>
                      <a:endParaRPr lang="en-IN" sz="1000" dirty="0">
                        <a:latin typeface="Roboto" panose="02000000000000000000" pitchFamily="2" charset="0"/>
                        <a:ea typeface="Roboto" panose="02000000000000000000" pitchFamily="2" charset="0"/>
                      </a:endParaRPr>
                    </a:p>
                  </a:txBody>
                  <a:tcPr>
                    <a:lnL w="12700" cmpd="sng">
                      <a:solidFill>
                        <a:schemeClr val="bg2">
                          <a:lumMod val="25000"/>
                        </a:schemeClr>
                      </a:solidFill>
                      <a:prstDash val="sysDash"/>
                    </a:lnL>
                    <a:lnR w="12700" cmpd="sng">
                      <a:solidFill>
                        <a:schemeClr val="bg2">
                          <a:lumMod val="25000"/>
                        </a:schemeClr>
                      </a:solidFill>
                      <a:prstDash val="sysDash"/>
                    </a:lnR>
                    <a:lnT w="12700" cmpd="sng">
                      <a:solidFill>
                        <a:schemeClr val="bg2">
                          <a:lumMod val="25000"/>
                        </a:schemeClr>
                      </a:solidFill>
                      <a:prstDash val="sysDash"/>
                    </a:lnT>
                    <a:lnB w="12700" cmpd="sng">
                      <a:solidFill>
                        <a:schemeClr val="bg2">
                          <a:lumMod val="25000"/>
                        </a:schemeClr>
                      </a:solidFill>
                      <a:prstDash val="sysDash"/>
                    </a:lnB>
                  </a:tcPr>
                </a:tc>
                <a:extLst>
                  <a:ext uri="{0D108BD9-81ED-4DB2-BD59-A6C34878D82A}">
                    <a16:rowId xmlns:a16="http://schemas.microsoft.com/office/drawing/2014/main" val="549385599"/>
                  </a:ext>
                </a:extLst>
              </a:tr>
            </a:tbl>
          </a:graphicData>
        </a:graphic>
      </p:graphicFrame>
      <p:graphicFrame>
        <p:nvGraphicFramePr>
          <p:cNvPr id="26" name="Table 25">
            <a:extLst>
              <a:ext uri="{FF2B5EF4-FFF2-40B4-BE49-F238E27FC236}">
                <a16:creationId xmlns:a16="http://schemas.microsoft.com/office/drawing/2014/main" id="{8BA05680-D869-7E18-F686-37A5F72B963D}"/>
              </a:ext>
            </a:extLst>
          </p:cNvPr>
          <p:cNvGraphicFramePr>
            <a:graphicFrameLocks noGrp="1"/>
          </p:cNvGraphicFramePr>
          <p:nvPr>
            <p:extLst>
              <p:ext uri="{D42A27DB-BD31-4B8C-83A1-F6EECF244321}">
                <p14:modId xmlns:p14="http://schemas.microsoft.com/office/powerpoint/2010/main" val="1838798268"/>
              </p:ext>
            </p:extLst>
          </p:nvPr>
        </p:nvGraphicFramePr>
        <p:xfrm>
          <a:off x="3311213" y="3538484"/>
          <a:ext cx="2454971" cy="853440"/>
        </p:xfrm>
        <a:graphic>
          <a:graphicData uri="http://schemas.openxmlformats.org/drawingml/2006/table">
            <a:tbl>
              <a:tblPr/>
              <a:tblGrid>
                <a:gridCol w="2454971">
                  <a:extLst>
                    <a:ext uri="{9D8B030D-6E8A-4147-A177-3AD203B41FA5}">
                      <a16:colId xmlns:a16="http://schemas.microsoft.com/office/drawing/2014/main" val="2006127831"/>
                    </a:ext>
                  </a:extLst>
                </a:gridCol>
              </a:tblGrid>
              <a:tr h="853440">
                <a:tc>
                  <a:txBody>
                    <a:bodyPr/>
                    <a:lstStyle/>
                    <a:p>
                      <a:r>
                        <a:rPr lang="en-US" sz="1000">
                          <a:latin typeface="Roboto" panose="02000000000000000000" pitchFamily="2" charset="0"/>
                          <a:ea typeface="Roboto" panose="02000000000000000000" pitchFamily="2" charset="0"/>
                          <a:cs typeface="Roboto"/>
                        </a:rPr>
                        <a:t>- </a:t>
                      </a:r>
                      <a:endParaRPr lang="en-IN" sz="1000">
                        <a:latin typeface="Roboto" panose="02000000000000000000" pitchFamily="2" charset="0"/>
                        <a:ea typeface="Roboto" panose="02000000000000000000" pitchFamily="2" charset="0"/>
                      </a:endParaRPr>
                    </a:p>
                  </a:txBody>
                  <a:tcPr>
                    <a:lnL w="12700" cmpd="sng">
                      <a:solidFill>
                        <a:schemeClr val="bg2">
                          <a:lumMod val="25000"/>
                        </a:schemeClr>
                      </a:solidFill>
                      <a:prstDash val="sysDash"/>
                    </a:lnL>
                    <a:lnR w="12700" cmpd="sng">
                      <a:solidFill>
                        <a:schemeClr val="bg2">
                          <a:lumMod val="25000"/>
                        </a:schemeClr>
                      </a:solidFill>
                      <a:prstDash val="sysDash"/>
                    </a:lnR>
                    <a:lnT w="12700" cmpd="sng">
                      <a:solidFill>
                        <a:schemeClr val="bg2">
                          <a:lumMod val="25000"/>
                        </a:schemeClr>
                      </a:solidFill>
                      <a:prstDash val="sysDash"/>
                    </a:lnT>
                    <a:lnB w="12700" cmpd="sng">
                      <a:solidFill>
                        <a:schemeClr val="bg2">
                          <a:lumMod val="25000"/>
                        </a:schemeClr>
                      </a:solidFill>
                      <a:prstDash val="sysDash"/>
                    </a:lnB>
                  </a:tcPr>
                </a:tc>
                <a:extLst>
                  <a:ext uri="{0D108BD9-81ED-4DB2-BD59-A6C34878D82A}">
                    <a16:rowId xmlns:a16="http://schemas.microsoft.com/office/drawing/2014/main" val="549385599"/>
                  </a:ext>
                </a:extLst>
              </a:tr>
            </a:tbl>
          </a:graphicData>
        </a:graphic>
      </p:graphicFrame>
      <p:sp>
        <p:nvSpPr>
          <p:cNvPr id="28" name="TextBox 27">
            <a:extLst>
              <a:ext uri="{FF2B5EF4-FFF2-40B4-BE49-F238E27FC236}">
                <a16:creationId xmlns:a16="http://schemas.microsoft.com/office/drawing/2014/main" id="{36F1DBE7-B2A2-F4E1-5E1D-B9427C2C5BF1}"/>
              </a:ext>
            </a:extLst>
          </p:cNvPr>
          <p:cNvSpPr txBox="1"/>
          <p:nvPr/>
        </p:nvSpPr>
        <p:spPr>
          <a:xfrm>
            <a:off x="3311213" y="3550545"/>
            <a:ext cx="2256186" cy="861774"/>
          </a:xfrm>
          <a:prstGeom prst="rect">
            <a:avLst/>
          </a:prstGeom>
          <a:noFill/>
        </p:spPr>
        <p:txBody>
          <a:bodyPr wrap="square" rtlCol="0">
            <a:spAutoFit/>
          </a:bodyPr>
          <a:lstStyle/>
          <a:p>
            <a:r>
              <a:rPr lang="en-US" sz="1000">
                <a:latin typeface="Roboto" panose="02000000000000000000" pitchFamily="2" charset="0"/>
                <a:ea typeface="Roboto" panose="02000000000000000000" pitchFamily="2" charset="0"/>
              </a:rPr>
              <a:t> 22,000+ Villages </a:t>
            </a:r>
          </a:p>
          <a:p>
            <a:r>
              <a:rPr lang="en-US" sz="1000">
                <a:latin typeface="Roboto" panose="02000000000000000000" pitchFamily="2" charset="0"/>
                <a:ea typeface="Roboto" panose="02000000000000000000" pitchFamily="2" charset="0"/>
              </a:rPr>
              <a:t>- Covered 2 million+ Customers</a:t>
            </a:r>
          </a:p>
          <a:p>
            <a:pPr marL="171450" indent="-171450">
              <a:buFontTx/>
              <a:buChar char="-"/>
            </a:pPr>
            <a:r>
              <a:rPr lang="en-US" sz="1000">
                <a:latin typeface="Roboto" panose="02000000000000000000" pitchFamily="2" charset="0"/>
                <a:ea typeface="Roboto" panose="02000000000000000000" pitchFamily="2" charset="0"/>
              </a:rPr>
              <a:t>Enrolled 1 Million+ </a:t>
            </a:r>
          </a:p>
          <a:p>
            <a:pPr marL="171450" indent="-171450">
              <a:buFontTx/>
              <a:buChar char="-"/>
            </a:pPr>
            <a:r>
              <a:rPr lang="en-US" sz="1000">
                <a:latin typeface="Roboto" panose="02000000000000000000" pitchFamily="2" charset="0"/>
                <a:ea typeface="Roboto" panose="02000000000000000000" pitchFamily="2" charset="0"/>
              </a:rPr>
              <a:t>Claim Settled 4000+ Local Partners</a:t>
            </a:r>
            <a:endParaRPr lang="en-IN" sz="1000">
              <a:latin typeface="Roboto" panose="02000000000000000000" pitchFamily="2" charset="0"/>
              <a:ea typeface="Roboto" panose="02000000000000000000" pitchFamily="2" charset="0"/>
            </a:endParaRPr>
          </a:p>
        </p:txBody>
      </p:sp>
      <p:pic>
        <p:nvPicPr>
          <p:cNvPr id="29" name="Picture 2" descr="Green arrow 190 icon - Free green arrow icons">
            <a:extLst>
              <a:ext uri="{FF2B5EF4-FFF2-40B4-BE49-F238E27FC236}">
                <a16:creationId xmlns:a16="http://schemas.microsoft.com/office/drawing/2014/main" id="{3A9EEA0C-A34F-AEAF-7051-964CFBA452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38" r="10251"/>
          <a:stretch/>
        </p:blipFill>
        <p:spPr bwMode="auto">
          <a:xfrm rot="16200000">
            <a:off x="2834537" y="3610121"/>
            <a:ext cx="288134" cy="3856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0" name="Table 29">
            <a:extLst>
              <a:ext uri="{FF2B5EF4-FFF2-40B4-BE49-F238E27FC236}">
                <a16:creationId xmlns:a16="http://schemas.microsoft.com/office/drawing/2014/main" id="{17210606-C374-FD65-44AE-D313B9322BDB}"/>
              </a:ext>
            </a:extLst>
          </p:cNvPr>
          <p:cNvGraphicFramePr>
            <a:graphicFrameLocks noGrp="1"/>
          </p:cNvGraphicFramePr>
          <p:nvPr>
            <p:extLst>
              <p:ext uri="{D42A27DB-BD31-4B8C-83A1-F6EECF244321}">
                <p14:modId xmlns:p14="http://schemas.microsoft.com/office/powerpoint/2010/main" val="1288924991"/>
              </p:ext>
            </p:extLst>
          </p:nvPr>
        </p:nvGraphicFramePr>
        <p:xfrm>
          <a:off x="141234" y="4786168"/>
          <a:ext cx="2569355" cy="1421064"/>
        </p:xfrm>
        <a:graphic>
          <a:graphicData uri="http://schemas.openxmlformats.org/drawingml/2006/table">
            <a:tbl>
              <a:tblPr/>
              <a:tblGrid>
                <a:gridCol w="2569355">
                  <a:extLst>
                    <a:ext uri="{9D8B030D-6E8A-4147-A177-3AD203B41FA5}">
                      <a16:colId xmlns:a16="http://schemas.microsoft.com/office/drawing/2014/main" val="3748388864"/>
                    </a:ext>
                  </a:extLst>
                </a:gridCol>
              </a:tblGrid>
              <a:tr h="1421064">
                <a:tc>
                  <a:txBody>
                    <a:bodyPr/>
                    <a:lstStyle/>
                    <a:p>
                      <a:endParaRPr lang="en-IN" b="1"/>
                    </a:p>
                  </a:txBody>
                  <a:tcPr>
                    <a:lnL w="12700" cmpd="sng">
                      <a:solidFill>
                        <a:schemeClr val="bg2">
                          <a:lumMod val="25000"/>
                        </a:schemeClr>
                      </a:solidFill>
                      <a:prstDash val="sysDash"/>
                    </a:lnL>
                    <a:lnR w="12700" cmpd="sng">
                      <a:solidFill>
                        <a:schemeClr val="bg2">
                          <a:lumMod val="25000"/>
                        </a:schemeClr>
                      </a:solidFill>
                      <a:prstDash val="sysDash"/>
                    </a:lnR>
                    <a:lnT w="12700" cmpd="sng">
                      <a:solidFill>
                        <a:schemeClr val="bg2">
                          <a:lumMod val="25000"/>
                        </a:schemeClr>
                      </a:solidFill>
                      <a:prstDash val="sysDash"/>
                    </a:lnT>
                    <a:lnB w="12700" cmpd="sng">
                      <a:solidFill>
                        <a:schemeClr val="bg2">
                          <a:lumMod val="25000"/>
                        </a:schemeClr>
                      </a:solidFill>
                      <a:prstDash val="sysDash"/>
                    </a:lnB>
                  </a:tcPr>
                </a:tc>
                <a:extLst>
                  <a:ext uri="{0D108BD9-81ED-4DB2-BD59-A6C34878D82A}">
                    <a16:rowId xmlns:a16="http://schemas.microsoft.com/office/drawing/2014/main" val="3587819240"/>
                  </a:ext>
                </a:extLst>
              </a:tr>
            </a:tbl>
          </a:graphicData>
        </a:graphic>
      </p:graphicFrame>
      <p:sp>
        <p:nvSpPr>
          <p:cNvPr id="32" name="object 4">
            <a:extLst>
              <a:ext uri="{FF2B5EF4-FFF2-40B4-BE49-F238E27FC236}">
                <a16:creationId xmlns:a16="http://schemas.microsoft.com/office/drawing/2014/main" id="{18BD2429-A60D-3EF2-BBB0-B7E7611671A5}"/>
              </a:ext>
            </a:extLst>
          </p:cNvPr>
          <p:cNvSpPr/>
          <p:nvPr/>
        </p:nvSpPr>
        <p:spPr>
          <a:xfrm>
            <a:off x="6510552" y="4256421"/>
            <a:ext cx="2464435" cy="323215"/>
          </a:xfrm>
          <a:custGeom>
            <a:avLst/>
            <a:gdLst/>
            <a:ahLst/>
            <a:cxnLst/>
            <a:rect l="l" t="t" r="r" b="b"/>
            <a:pathLst>
              <a:path w="2464435" h="323214">
                <a:moveTo>
                  <a:pt x="2464308" y="0"/>
                </a:moveTo>
                <a:lnTo>
                  <a:pt x="0" y="0"/>
                </a:lnTo>
                <a:lnTo>
                  <a:pt x="0" y="323088"/>
                </a:lnTo>
                <a:lnTo>
                  <a:pt x="2464308" y="323088"/>
                </a:lnTo>
                <a:lnTo>
                  <a:pt x="2464308" y="0"/>
                </a:lnTo>
                <a:close/>
              </a:path>
            </a:pathLst>
          </a:custGeom>
          <a:solidFill>
            <a:schemeClr val="accent6">
              <a:lumMod val="50000"/>
            </a:schemeClr>
          </a:solidFill>
        </p:spPr>
        <p:txBody>
          <a:bodyPr wrap="square" lIns="0" tIns="0" rIns="0" bIns="0" rtlCol="0"/>
          <a:lstStyle/>
          <a:p>
            <a:pPr algn="ctr"/>
            <a:r>
              <a:rPr lang="en-IN">
                <a:solidFill>
                  <a:schemeClr val="bg1"/>
                </a:solidFill>
                <a:ea typeface="Roboto" panose="02000000000000000000" pitchFamily="2" charset="0"/>
              </a:rPr>
              <a:t>Partnership</a:t>
            </a:r>
            <a:endParaRPr>
              <a:solidFill>
                <a:schemeClr val="bg1"/>
              </a:solidFill>
              <a:ea typeface="Roboto" panose="02000000000000000000" pitchFamily="2" charset="0"/>
            </a:endParaRPr>
          </a:p>
        </p:txBody>
      </p:sp>
      <p:graphicFrame>
        <p:nvGraphicFramePr>
          <p:cNvPr id="34" name="Table 33">
            <a:extLst>
              <a:ext uri="{FF2B5EF4-FFF2-40B4-BE49-F238E27FC236}">
                <a16:creationId xmlns:a16="http://schemas.microsoft.com/office/drawing/2014/main" id="{AC679017-80E6-ED37-2CA7-3AA1DA9A6E4F}"/>
              </a:ext>
            </a:extLst>
          </p:cNvPr>
          <p:cNvGraphicFramePr>
            <a:graphicFrameLocks noGrp="1"/>
          </p:cNvGraphicFramePr>
          <p:nvPr>
            <p:extLst>
              <p:ext uri="{D42A27DB-BD31-4B8C-83A1-F6EECF244321}">
                <p14:modId xmlns:p14="http://schemas.microsoft.com/office/powerpoint/2010/main" val="1716610809"/>
              </p:ext>
            </p:extLst>
          </p:nvPr>
        </p:nvGraphicFramePr>
        <p:xfrm>
          <a:off x="9369241" y="5825765"/>
          <a:ext cx="2454595" cy="1719904"/>
        </p:xfrm>
        <a:graphic>
          <a:graphicData uri="http://schemas.openxmlformats.org/drawingml/2006/table">
            <a:tbl>
              <a:tblPr/>
              <a:tblGrid>
                <a:gridCol w="2454595">
                  <a:extLst>
                    <a:ext uri="{9D8B030D-6E8A-4147-A177-3AD203B41FA5}">
                      <a16:colId xmlns:a16="http://schemas.microsoft.com/office/drawing/2014/main" val="3748388864"/>
                    </a:ext>
                  </a:extLst>
                </a:gridCol>
              </a:tblGrid>
              <a:tr h="1719904">
                <a:tc>
                  <a:txBody>
                    <a:bodyPr/>
                    <a:lstStyle/>
                    <a:p>
                      <a:endParaRPr lang="en-IN" b="1"/>
                    </a:p>
                  </a:txBody>
                  <a:tcPr>
                    <a:lnL w="12700" cmpd="sng">
                      <a:solidFill>
                        <a:schemeClr val="bg2">
                          <a:lumMod val="25000"/>
                        </a:schemeClr>
                      </a:solidFill>
                      <a:prstDash val="sysDash"/>
                    </a:lnL>
                    <a:lnR w="12700" cmpd="sng">
                      <a:solidFill>
                        <a:schemeClr val="bg2">
                          <a:lumMod val="25000"/>
                        </a:schemeClr>
                      </a:solidFill>
                      <a:prstDash val="sysDash"/>
                    </a:lnR>
                    <a:lnT w="12700" cmpd="sng">
                      <a:solidFill>
                        <a:schemeClr val="bg2">
                          <a:lumMod val="25000"/>
                        </a:schemeClr>
                      </a:solidFill>
                      <a:prstDash val="sysDash"/>
                    </a:lnT>
                    <a:lnB w="12700" cmpd="sng">
                      <a:solidFill>
                        <a:schemeClr val="bg2">
                          <a:lumMod val="25000"/>
                        </a:schemeClr>
                      </a:solidFill>
                      <a:prstDash val="sysDash"/>
                    </a:lnB>
                  </a:tcPr>
                </a:tc>
                <a:extLst>
                  <a:ext uri="{0D108BD9-81ED-4DB2-BD59-A6C34878D82A}">
                    <a16:rowId xmlns:a16="http://schemas.microsoft.com/office/drawing/2014/main" val="3587819240"/>
                  </a:ext>
                </a:extLst>
              </a:tr>
            </a:tbl>
          </a:graphicData>
        </a:graphic>
      </p:graphicFrame>
      <p:graphicFrame>
        <p:nvGraphicFramePr>
          <p:cNvPr id="36" name="Table 35">
            <a:extLst>
              <a:ext uri="{FF2B5EF4-FFF2-40B4-BE49-F238E27FC236}">
                <a16:creationId xmlns:a16="http://schemas.microsoft.com/office/drawing/2014/main" id="{287644D6-9AEB-7436-0C2B-4AC3ADCB0ABA}"/>
              </a:ext>
            </a:extLst>
          </p:cNvPr>
          <p:cNvGraphicFramePr>
            <a:graphicFrameLocks noGrp="1"/>
          </p:cNvGraphicFramePr>
          <p:nvPr>
            <p:extLst>
              <p:ext uri="{D42A27DB-BD31-4B8C-83A1-F6EECF244321}">
                <p14:modId xmlns:p14="http://schemas.microsoft.com/office/powerpoint/2010/main" val="602117655"/>
              </p:ext>
            </p:extLst>
          </p:nvPr>
        </p:nvGraphicFramePr>
        <p:xfrm>
          <a:off x="9588255" y="1591556"/>
          <a:ext cx="2455545" cy="711028"/>
        </p:xfrm>
        <a:graphic>
          <a:graphicData uri="http://schemas.openxmlformats.org/drawingml/2006/table">
            <a:tbl>
              <a:tblPr/>
              <a:tblGrid>
                <a:gridCol w="2455545">
                  <a:extLst>
                    <a:ext uri="{9D8B030D-6E8A-4147-A177-3AD203B41FA5}">
                      <a16:colId xmlns:a16="http://schemas.microsoft.com/office/drawing/2014/main" val="2006127831"/>
                    </a:ext>
                  </a:extLst>
                </a:gridCol>
              </a:tblGrid>
              <a:tr h="7110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Roboto"/>
                          <a:cs typeface="Roboto"/>
                        </a:rPr>
                        <a:t>- 65K Average Annual INR Net Income earned per woman</a:t>
                      </a:r>
                      <a:br>
                        <a:rPr lang="en-US" sz="1000">
                          <a:latin typeface="Roboto"/>
                          <a:cs typeface="Roboto"/>
                        </a:rPr>
                      </a:br>
                      <a:r>
                        <a:rPr lang="en-US" sz="1000">
                          <a:latin typeface="Roboto"/>
                          <a:cs typeface="Roboto"/>
                        </a:rPr>
                        <a:t>- 4000 Villages Covered</a:t>
                      </a:r>
                      <a:br>
                        <a:rPr lang="en-US" sz="1000">
                          <a:latin typeface="Roboto"/>
                          <a:cs typeface="Roboto"/>
                        </a:rPr>
                      </a:br>
                      <a:r>
                        <a:rPr lang="en-US" sz="1000">
                          <a:latin typeface="Roboto"/>
                          <a:cs typeface="Roboto"/>
                        </a:rPr>
                        <a:t>- 19.5MN Products Sold</a:t>
                      </a:r>
                      <a:endParaRPr lang="en-IN" sz="1000">
                        <a:latin typeface="Roboto"/>
                        <a:cs typeface="Roboto"/>
                      </a:endParaRPr>
                    </a:p>
                  </a:txBody>
                  <a:tcPr>
                    <a:lnL w="12700" cmpd="sng">
                      <a:solidFill>
                        <a:schemeClr val="bg2">
                          <a:lumMod val="25000"/>
                        </a:schemeClr>
                      </a:solidFill>
                      <a:prstDash val="sysDash"/>
                    </a:lnL>
                    <a:lnR w="12700" cmpd="sng">
                      <a:solidFill>
                        <a:schemeClr val="bg2">
                          <a:lumMod val="25000"/>
                        </a:schemeClr>
                      </a:solidFill>
                      <a:prstDash val="sysDash"/>
                    </a:lnR>
                    <a:lnT w="12700" cmpd="sng">
                      <a:solidFill>
                        <a:schemeClr val="bg2">
                          <a:lumMod val="25000"/>
                        </a:schemeClr>
                      </a:solidFill>
                      <a:prstDash val="sysDash"/>
                    </a:lnT>
                    <a:lnB w="12700" cmpd="sng">
                      <a:solidFill>
                        <a:schemeClr val="bg2">
                          <a:lumMod val="25000"/>
                        </a:schemeClr>
                      </a:solidFill>
                      <a:prstDash val="sysDash"/>
                    </a:lnB>
                  </a:tcPr>
                </a:tc>
                <a:extLst>
                  <a:ext uri="{0D108BD9-81ED-4DB2-BD59-A6C34878D82A}">
                    <a16:rowId xmlns:a16="http://schemas.microsoft.com/office/drawing/2014/main" val="549385599"/>
                  </a:ext>
                </a:extLst>
              </a:tr>
            </a:tbl>
          </a:graphicData>
        </a:graphic>
      </p:graphicFrame>
      <p:pic>
        <p:nvPicPr>
          <p:cNvPr id="37" name="Picture 2" descr="Green arrow 190 icon - Free green arrow icons">
            <a:extLst>
              <a:ext uri="{FF2B5EF4-FFF2-40B4-BE49-F238E27FC236}">
                <a16:creationId xmlns:a16="http://schemas.microsoft.com/office/drawing/2014/main" id="{4629524F-C33B-3825-B563-9EBE1AEB08F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38" r="10251"/>
          <a:stretch/>
        </p:blipFill>
        <p:spPr bwMode="auto">
          <a:xfrm rot="16200000">
            <a:off x="9225174" y="1706460"/>
            <a:ext cx="288134" cy="3856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8" name="Table 37">
            <a:extLst>
              <a:ext uri="{FF2B5EF4-FFF2-40B4-BE49-F238E27FC236}">
                <a16:creationId xmlns:a16="http://schemas.microsoft.com/office/drawing/2014/main" id="{EB4A5BFC-0E24-CAEF-4F58-D648FA754ECD}"/>
              </a:ext>
            </a:extLst>
          </p:cNvPr>
          <p:cNvGraphicFramePr>
            <a:graphicFrameLocks noGrp="1"/>
          </p:cNvGraphicFramePr>
          <p:nvPr>
            <p:extLst>
              <p:ext uri="{D42A27DB-BD31-4B8C-83A1-F6EECF244321}">
                <p14:modId xmlns:p14="http://schemas.microsoft.com/office/powerpoint/2010/main" val="2259651036"/>
              </p:ext>
            </p:extLst>
          </p:nvPr>
        </p:nvGraphicFramePr>
        <p:xfrm>
          <a:off x="9613357" y="2438581"/>
          <a:ext cx="2455545" cy="1005840"/>
        </p:xfrm>
        <a:graphic>
          <a:graphicData uri="http://schemas.openxmlformats.org/drawingml/2006/table">
            <a:tbl>
              <a:tblPr/>
              <a:tblGrid>
                <a:gridCol w="2455545">
                  <a:extLst>
                    <a:ext uri="{9D8B030D-6E8A-4147-A177-3AD203B41FA5}">
                      <a16:colId xmlns:a16="http://schemas.microsoft.com/office/drawing/2014/main" val="2006127831"/>
                    </a:ext>
                  </a:extLst>
                </a:gridCol>
              </a:tblGrid>
              <a:tr h="9971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Roboto"/>
                          <a:cs typeface="Roboto"/>
                        </a:rPr>
                        <a:t>- 1.2M+ micro job opportunities created for the people in need</a:t>
                      </a:r>
                      <a:br>
                        <a:rPr lang="en-US" sz="1000">
                          <a:latin typeface="Roboto"/>
                          <a:cs typeface="Roboto"/>
                        </a:rPr>
                      </a:br>
                      <a:r>
                        <a:rPr lang="en-US" sz="1000">
                          <a:latin typeface="Roboto"/>
                          <a:cs typeface="Roboto"/>
                        </a:rPr>
                        <a:t>- $14M+ disbursed as wages to Gig workers</a:t>
                      </a:r>
                      <a:br>
                        <a:rPr lang="en-US" sz="1000">
                          <a:latin typeface="Roboto"/>
                          <a:cs typeface="Roboto"/>
                        </a:rPr>
                      </a:br>
                      <a:r>
                        <a:rPr lang="en-US" sz="1000">
                          <a:latin typeface="Roboto"/>
                          <a:cs typeface="Roboto"/>
                        </a:rPr>
                        <a:t>- 65K+ trainings done for Digital Skill development</a:t>
                      </a:r>
                    </a:p>
                  </a:txBody>
                  <a:tcPr>
                    <a:lnL w="12700" cmpd="sng">
                      <a:solidFill>
                        <a:schemeClr val="bg2">
                          <a:lumMod val="25000"/>
                        </a:schemeClr>
                      </a:solidFill>
                      <a:prstDash val="sysDash"/>
                    </a:lnL>
                    <a:lnR w="12700" cmpd="sng">
                      <a:solidFill>
                        <a:schemeClr val="bg2">
                          <a:lumMod val="25000"/>
                        </a:schemeClr>
                      </a:solidFill>
                      <a:prstDash val="sysDash"/>
                    </a:lnR>
                    <a:lnT w="12700" cmpd="sng">
                      <a:solidFill>
                        <a:schemeClr val="bg2">
                          <a:lumMod val="25000"/>
                        </a:schemeClr>
                      </a:solidFill>
                      <a:prstDash val="sysDash"/>
                    </a:lnT>
                    <a:lnB w="12700" cmpd="sng">
                      <a:solidFill>
                        <a:schemeClr val="bg2">
                          <a:lumMod val="25000"/>
                        </a:schemeClr>
                      </a:solidFill>
                      <a:prstDash val="sysDash"/>
                    </a:lnB>
                  </a:tcPr>
                </a:tc>
                <a:extLst>
                  <a:ext uri="{0D108BD9-81ED-4DB2-BD59-A6C34878D82A}">
                    <a16:rowId xmlns:a16="http://schemas.microsoft.com/office/drawing/2014/main" val="549385599"/>
                  </a:ext>
                </a:extLst>
              </a:tr>
            </a:tbl>
          </a:graphicData>
        </a:graphic>
      </p:graphicFrame>
      <p:pic>
        <p:nvPicPr>
          <p:cNvPr id="39" name="Picture 2" descr="Green arrow 190 icon - Free green arrow icons">
            <a:extLst>
              <a:ext uri="{FF2B5EF4-FFF2-40B4-BE49-F238E27FC236}">
                <a16:creationId xmlns:a16="http://schemas.microsoft.com/office/drawing/2014/main" id="{F27D5541-DBD2-D4A1-F254-0D3780E744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38" r="10251"/>
          <a:stretch/>
        </p:blipFill>
        <p:spPr bwMode="auto">
          <a:xfrm rot="16200000">
            <a:off x="9225175" y="2600224"/>
            <a:ext cx="288134" cy="3856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0" name="Table 39">
            <a:extLst>
              <a:ext uri="{FF2B5EF4-FFF2-40B4-BE49-F238E27FC236}">
                <a16:creationId xmlns:a16="http://schemas.microsoft.com/office/drawing/2014/main" id="{8199CB29-2768-2DA5-5AAF-BA31EABECD86}"/>
              </a:ext>
            </a:extLst>
          </p:cNvPr>
          <p:cNvGraphicFramePr>
            <a:graphicFrameLocks noGrp="1"/>
          </p:cNvGraphicFramePr>
          <p:nvPr>
            <p:extLst>
              <p:ext uri="{D42A27DB-BD31-4B8C-83A1-F6EECF244321}">
                <p14:modId xmlns:p14="http://schemas.microsoft.com/office/powerpoint/2010/main" val="2516831200"/>
              </p:ext>
            </p:extLst>
          </p:nvPr>
        </p:nvGraphicFramePr>
        <p:xfrm>
          <a:off x="9688207" y="3613330"/>
          <a:ext cx="2422358" cy="1005840"/>
        </p:xfrm>
        <a:graphic>
          <a:graphicData uri="http://schemas.openxmlformats.org/drawingml/2006/table">
            <a:tbl>
              <a:tblPr/>
              <a:tblGrid>
                <a:gridCol w="2422358">
                  <a:extLst>
                    <a:ext uri="{9D8B030D-6E8A-4147-A177-3AD203B41FA5}">
                      <a16:colId xmlns:a16="http://schemas.microsoft.com/office/drawing/2014/main" val="2006127831"/>
                    </a:ext>
                  </a:extLst>
                </a:gridCol>
              </a:tblGrid>
              <a:tr h="997123">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000">
                          <a:latin typeface="Roboto"/>
                          <a:cs typeface="Roboto"/>
                        </a:rPr>
                        <a:t>30,222 livelihoods supported (as of Mar ‘21)</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000">
                          <a:latin typeface="Roboto"/>
                          <a:cs typeface="Roboto"/>
                        </a:rPr>
                        <a:t>INR 27,557 average additional income generated per income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000">
                          <a:latin typeface="Roboto"/>
                          <a:cs typeface="Roboto"/>
                        </a:rPr>
                        <a:t>70,000+ products sold to 100,000+ consumers </a:t>
                      </a:r>
                    </a:p>
                  </a:txBody>
                  <a:tcPr>
                    <a:lnL w="12700" cmpd="sng">
                      <a:solidFill>
                        <a:schemeClr val="bg2">
                          <a:lumMod val="25000"/>
                        </a:schemeClr>
                      </a:solidFill>
                      <a:prstDash val="sysDash"/>
                    </a:lnL>
                    <a:lnR w="12700" cmpd="sng">
                      <a:solidFill>
                        <a:schemeClr val="bg2">
                          <a:lumMod val="25000"/>
                        </a:schemeClr>
                      </a:solidFill>
                      <a:prstDash val="sysDash"/>
                    </a:lnR>
                    <a:lnT w="12700" cmpd="sng">
                      <a:solidFill>
                        <a:schemeClr val="bg2">
                          <a:lumMod val="25000"/>
                        </a:schemeClr>
                      </a:solidFill>
                      <a:prstDash val="sysDash"/>
                    </a:lnT>
                    <a:lnB w="12700" cmpd="sng">
                      <a:solidFill>
                        <a:schemeClr val="bg2">
                          <a:lumMod val="25000"/>
                        </a:schemeClr>
                      </a:solidFill>
                      <a:prstDash val="sysDash"/>
                    </a:lnB>
                  </a:tcPr>
                </a:tc>
                <a:extLst>
                  <a:ext uri="{0D108BD9-81ED-4DB2-BD59-A6C34878D82A}">
                    <a16:rowId xmlns:a16="http://schemas.microsoft.com/office/drawing/2014/main" val="549385599"/>
                  </a:ext>
                </a:extLst>
              </a:tr>
            </a:tbl>
          </a:graphicData>
        </a:graphic>
      </p:graphicFrame>
      <p:pic>
        <p:nvPicPr>
          <p:cNvPr id="41" name="Picture 2" descr="Green arrow 190 icon - Free green arrow icons">
            <a:extLst>
              <a:ext uri="{FF2B5EF4-FFF2-40B4-BE49-F238E27FC236}">
                <a16:creationId xmlns:a16="http://schemas.microsoft.com/office/drawing/2014/main" id="{323ECF04-55FD-FF02-7B2A-75B65047D2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38" r="10251"/>
          <a:stretch/>
        </p:blipFill>
        <p:spPr bwMode="auto">
          <a:xfrm rot="16200000">
            <a:off x="9225174" y="3628302"/>
            <a:ext cx="288134" cy="3856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Table 13">
            <a:extLst>
              <a:ext uri="{FF2B5EF4-FFF2-40B4-BE49-F238E27FC236}">
                <a16:creationId xmlns:a16="http://schemas.microsoft.com/office/drawing/2014/main" id="{1AC65DED-D23C-8799-4723-4E7531169A4E}"/>
              </a:ext>
            </a:extLst>
          </p:cNvPr>
          <p:cNvGraphicFramePr>
            <a:graphicFrameLocks noGrp="1"/>
          </p:cNvGraphicFramePr>
          <p:nvPr>
            <p:extLst>
              <p:ext uri="{D42A27DB-BD31-4B8C-83A1-F6EECF244321}">
                <p14:modId xmlns:p14="http://schemas.microsoft.com/office/powerpoint/2010/main" val="3082311367"/>
              </p:ext>
            </p:extLst>
          </p:nvPr>
        </p:nvGraphicFramePr>
        <p:xfrm>
          <a:off x="3225904" y="5168590"/>
          <a:ext cx="2455546" cy="731520"/>
        </p:xfrm>
        <a:graphic>
          <a:graphicData uri="http://schemas.openxmlformats.org/drawingml/2006/table">
            <a:tbl>
              <a:tblPr/>
              <a:tblGrid>
                <a:gridCol w="2455546">
                  <a:extLst>
                    <a:ext uri="{9D8B030D-6E8A-4147-A177-3AD203B41FA5}">
                      <a16:colId xmlns:a16="http://schemas.microsoft.com/office/drawing/2014/main" val="3748388864"/>
                    </a:ext>
                  </a:extLst>
                </a:gridCol>
              </a:tblGrid>
              <a:tr h="71490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00">
                          <a:latin typeface="Roboto" panose="02000000000000000000" pitchFamily="2" charset="0"/>
                          <a:ea typeface="Roboto" panose="02000000000000000000" pitchFamily="2" charset="0"/>
                        </a:rPr>
                        <a:t>The cooperation between microfinance industry and Fintech can be seen as a direction toward a strategic development</a:t>
                      </a:r>
                      <a:r>
                        <a:rPr lang="en-US" sz="1200">
                          <a:latin typeface="Roboto" panose="02000000000000000000" pitchFamily="2" charset="0"/>
                          <a:ea typeface="Roboto" panose="02000000000000000000" pitchFamily="2" charset="0"/>
                        </a:rPr>
                        <a:t>. </a:t>
                      </a:r>
                      <a:endParaRPr lang="en-IN" sz="1200">
                        <a:latin typeface="Roboto" panose="02000000000000000000" pitchFamily="2" charset="0"/>
                        <a:ea typeface="Roboto" panose="02000000000000000000" pitchFamily="2" charset="0"/>
                      </a:endParaRPr>
                    </a:p>
                  </a:txBody>
                  <a:tcPr>
                    <a:lnL w="12700" cmpd="sng">
                      <a:solidFill>
                        <a:schemeClr val="bg2">
                          <a:lumMod val="25000"/>
                        </a:schemeClr>
                      </a:solidFill>
                      <a:prstDash val="sysDash"/>
                    </a:lnL>
                    <a:lnR w="12700" cmpd="sng">
                      <a:solidFill>
                        <a:schemeClr val="bg2">
                          <a:lumMod val="25000"/>
                        </a:schemeClr>
                      </a:solidFill>
                      <a:prstDash val="sysDash"/>
                    </a:lnR>
                    <a:lnT w="12700" cmpd="sng">
                      <a:solidFill>
                        <a:schemeClr val="bg2">
                          <a:lumMod val="25000"/>
                        </a:schemeClr>
                      </a:solidFill>
                      <a:prstDash val="sysDash"/>
                    </a:lnT>
                    <a:lnB w="12700" cmpd="sng">
                      <a:solidFill>
                        <a:schemeClr val="bg2">
                          <a:lumMod val="25000"/>
                        </a:schemeClr>
                      </a:solidFill>
                      <a:prstDash val="sysDash"/>
                    </a:lnB>
                  </a:tcPr>
                </a:tc>
                <a:extLst>
                  <a:ext uri="{0D108BD9-81ED-4DB2-BD59-A6C34878D82A}">
                    <a16:rowId xmlns:a16="http://schemas.microsoft.com/office/drawing/2014/main" val="3587819240"/>
                  </a:ext>
                </a:extLst>
              </a:tr>
            </a:tbl>
          </a:graphicData>
        </a:graphic>
      </p:graphicFrame>
      <p:graphicFrame>
        <p:nvGraphicFramePr>
          <p:cNvPr id="17" name="Table 16">
            <a:extLst>
              <a:ext uri="{FF2B5EF4-FFF2-40B4-BE49-F238E27FC236}">
                <a16:creationId xmlns:a16="http://schemas.microsoft.com/office/drawing/2014/main" id="{82B3615F-0975-4D7B-D565-823021985E84}"/>
              </a:ext>
            </a:extLst>
          </p:cNvPr>
          <p:cNvGraphicFramePr>
            <a:graphicFrameLocks noGrp="1"/>
          </p:cNvGraphicFramePr>
          <p:nvPr>
            <p:extLst>
              <p:ext uri="{D42A27DB-BD31-4B8C-83A1-F6EECF244321}">
                <p14:modId xmlns:p14="http://schemas.microsoft.com/office/powerpoint/2010/main" val="1300603759"/>
              </p:ext>
            </p:extLst>
          </p:nvPr>
        </p:nvGraphicFramePr>
        <p:xfrm>
          <a:off x="9588255" y="4901938"/>
          <a:ext cx="2455546" cy="701040"/>
        </p:xfrm>
        <a:graphic>
          <a:graphicData uri="http://schemas.openxmlformats.org/drawingml/2006/table">
            <a:tbl>
              <a:tblPr/>
              <a:tblGrid>
                <a:gridCol w="2455546">
                  <a:extLst>
                    <a:ext uri="{9D8B030D-6E8A-4147-A177-3AD203B41FA5}">
                      <a16:colId xmlns:a16="http://schemas.microsoft.com/office/drawing/2014/main" val="3748388864"/>
                    </a:ext>
                  </a:extLst>
                </a:gridCol>
              </a:tblGrid>
              <a:tr h="461458">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000">
                          <a:latin typeface="Roboto" panose="02000000000000000000" pitchFamily="2" charset="0"/>
                          <a:ea typeface="Roboto" panose="02000000000000000000" pitchFamily="2" charset="0"/>
                        </a:rPr>
                        <a:t>We can provide financial support to the rural people selling their products on platforms like GoCoop and Frontier Markets</a:t>
                      </a:r>
                    </a:p>
                  </a:txBody>
                  <a:tcPr>
                    <a:lnL w="12700" cmpd="sng">
                      <a:solidFill>
                        <a:schemeClr val="bg2">
                          <a:lumMod val="25000"/>
                        </a:schemeClr>
                      </a:solidFill>
                      <a:prstDash val="sysDash"/>
                    </a:lnL>
                    <a:lnR w="12700" cmpd="sng">
                      <a:solidFill>
                        <a:schemeClr val="bg2">
                          <a:lumMod val="25000"/>
                        </a:schemeClr>
                      </a:solidFill>
                      <a:prstDash val="sysDash"/>
                    </a:lnR>
                    <a:lnT w="12700" cmpd="sng">
                      <a:solidFill>
                        <a:schemeClr val="bg2">
                          <a:lumMod val="25000"/>
                        </a:schemeClr>
                      </a:solidFill>
                      <a:prstDash val="sysDash"/>
                    </a:lnT>
                    <a:lnB w="12700" cmpd="sng">
                      <a:solidFill>
                        <a:schemeClr val="bg2">
                          <a:lumMod val="25000"/>
                        </a:schemeClr>
                      </a:solidFill>
                      <a:prstDash val="sysDash"/>
                    </a:lnB>
                  </a:tcPr>
                </a:tc>
                <a:extLst>
                  <a:ext uri="{0D108BD9-81ED-4DB2-BD59-A6C34878D82A}">
                    <a16:rowId xmlns:a16="http://schemas.microsoft.com/office/drawing/2014/main" val="3587819240"/>
                  </a:ext>
                </a:extLst>
              </a:tr>
            </a:tbl>
          </a:graphicData>
        </a:graphic>
      </p:graphicFrame>
      <p:pic>
        <p:nvPicPr>
          <p:cNvPr id="27" name="Picture 26">
            <a:extLst>
              <a:ext uri="{FF2B5EF4-FFF2-40B4-BE49-F238E27FC236}">
                <a16:creationId xmlns:a16="http://schemas.microsoft.com/office/drawing/2014/main" id="{951C113B-84F6-CCE0-80FB-CC9EB0159EC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74664" y="4905156"/>
            <a:ext cx="729801" cy="486534"/>
          </a:xfrm>
          <a:prstGeom prst="rect">
            <a:avLst/>
          </a:prstGeom>
        </p:spPr>
      </p:pic>
      <p:sp>
        <p:nvSpPr>
          <p:cNvPr id="33" name="TextBox 32">
            <a:extLst>
              <a:ext uri="{FF2B5EF4-FFF2-40B4-BE49-F238E27FC236}">
                <a16:creationId xmlns:a16="http://schemas.microsoft.com/office/drawing/2014/main" id="{2A4A8E2F-8AB9-D3E7-5706-21A3F0272EC4}"/>
              </a:ext>
            </a:extLst>
          </p:cNvPr>
          <p:cNvSpPr txBox="1"/>
          <p:nvPr/>
        </p:nvSpPr>
        <p:spPr>
          <a:xfrm>
            <a:off x="952500" y="6858000"/>
            <a:ext cx="10287000" cy="230832"/>
          </a:xfrm>
          <a:prstGeom prst="rect">
            <a:avLst/>
          </a:prstGeom>
          <a:noFill/>
        </p:spPr>
        <p:txBody>
          <a:bodyPr wrap="square" rtlCol="0">
            <a:spAutoFit/>
          </a:bodyPr>
          <a:lstStyle/>
          <a:p>
            <a:r>
              <a:rPr lang="en-IN" sz="900">
                <a:hlinkClick r:id="rId7" tooltip="https://remakelearning.org/project/partnership-in-education/"/>
              </a:rPr>
              <a:t>This Photo</a:t>
            </a:r>
            <a:r>
              <a:rPr lang="en-IN" sz="900"/>
              <a:t> by Unknown Author is licensed under </a:t>
            </a:r>
            <a:r>
              <a:rPr lang="en-IN" sz="900">
                <a:hlinkClick r:id="rId8" tooltip="https://creativecommons.org/licenses/by-nc-sa/3.0/"/>
              </a:rPr>
              <a:t>CC BY-SA-NC</a:t>
            </a:r>
            <a:endParaRPr lang="en-IN" sz="900"/>
          </a:p>
        </p:txBody>
      </p:sp>
      <p:pic>
        <p:nvPicPr>
          <p:cNvPr id="43" name="Picture 42">
            <a:extLst>
              <a:ext uri="{FF2B5EF4-FFF2-40B4-BE49-F238E27FC236}">
                <a16:creationId xmlns:a16="http://schemas.microsoft.com/office/drawing/2014/main" id="{651FF650-75F7-2BAC-BCD4-91919F0B0742}"/>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6510552" y="4826871"/>
            <a:ext cx="564819" cy="564819"/>
          </a:xfrm>
          <a:prstGeom prst="rect">
            <a:avLst/>
          </a:prstGeom>
        </p:spPr>
      </p:pic>
    </p:spTree>
    <p:extLst>
      <p:ext uri="{BB962C8B-B14F-4D97-AF65-F5344CB8AC3E}">
        <p14:creationId xmlns:p14="http://schemas.microsoft.com/office/powerpoint/2010/main" val="2866152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B1A404E9-D339-3A31-F24B-C2520C2ADE52}"/>
              </a:ext>
            </a:extLst>
          </p:cNvPr>
          <p:cNvPicPr/>
          <p:nvPr/>
        </p:nvPicPr>
        <p:blipFill>
          <a:blip r:embed="rId2" cstate="print"/>
          <a:stretch>
            <a:fillRect/>
          </a:stretch>
        </p:blipFill>
        <p:spPr>
          <a:xfrm>
            <a:off x="26895" y="30118"/>
            <a:ext cx="1488141" cy="1075765"/>
          </a:xfrm>
          <a:prstGeom prst="rect">
            <a:avLst/>
          </a:prstGeom>
        </p:spPr>
      </p:pic>
      <p:pic>
        <p:nvPicPr>
          <p:cNvPr id="9" name="object 2">
            <a:extLst>
              <a:ext uri="{FF2B5EF4-FFF2-40B4-BE49-F238E27FC236}">
                <a16:creationId xmlns:a16="http://schemas.microsoft.com/office/drawing/2014/main" id="{3818120A-F807-7BB1-7618-5EF3E80E3E4E}"/>
              </a:ext>
            </a:extLst>
          </p:cNvPr>
          <p:cNvPicPr/>
          <p:nvPr/>
        </p:nvPicPr>
        <p:blipFill>
          <a:blip r:embed="rId3" cstate="print"/>
          <a:stretch>
            <a:fillRect/>
          </a:stretch>
        </p:blipFill>
        <p:spPr>
          <a:xfrm>
            <a:off x="26895" y="6229878"/>
            <a:ext cx="628122" cy="628122"/>
          </a:xfrm>
          <a:prstGeom prst="rect">
            <a:avLst/>
          </a:prstGeom>
        </p:spPr>
      </p:pic>
      <p:sp>
        <p:nvSpPr>
          <p:cNvPr id="2" name="object 74">
            <a:extLst>
              <a:ext uri="{FF2B5EF4-FFF2-40B4-BE49-F238E27FC236}">
                <a16:creationId xmlns:a16="http://schemas.microsoft.com/office/drawing/2014/main" id="{2D2AC23E-1FE6-5D9E-3B7B-283A828DD167}"/>
              </a:ext>
            </a:extLst>
          </p:cNvPr>
          <p:cNvSpPr/>
          <p:nvPr/>
        </p:nvSpPr>
        <p:spPr>
          <a:xfrm>
            <a:off x="1581430" y="116803"/>
            <a:ext cx="2353384" cy="403281"/>
          </a:xfrm>
          <a:custGeom>
            <a:avLst/>
            <a:gdLst/>
            <a:ahLst/>
            <a:cxnLst/>
            <a:rect l="l" t="t" r="r" b="b"/>
            <a:pathLst>
              <a:path w="2220595" h="483234">
                <a:moveTo>
                  <a:pt x="2220468" y="0"/>
                </a:moveTo>
                <a:lnTo>
                  <a:pt x="0" y="0"/>
                </a:lnTo>
                <a:lnTo>
                  <a:pt x="0" y="483108"/>
                </a:lnTo>
                <a:lnTo>
                  <a:pt x="2220468" y="483108"/>
                </a:lnTo>
                <a:lnTo>
                  <a:pt x="2220468" y="0"/>
                </a:lnTo>
                <a:close/>
              </a:path>
            </a:pathLst>
          </a:custGeom>
          <a:solidFill>
            <a:schemeClr val="accent6">
              <a:lumMod val="75000"/>
            </a:schemeClr>
          </a:solidFill>
        </p:spPr>
        <p:txBody>
          <a:bodyPr wrap="square" lIns="0" tIns="0" rIns="0" bIns="0" rtlCol="0"/>
          <a:lstStyle/>
          <a:p>
            <a:r>
              <a:rPr lang="en-IN" sz="1800" spc="-10">
                <a:solidFill>
                  <a:srgbClr val="FFFFFF"/>
                </a:solidFill>
                <a:latin typeface="Calibri"/>
                <a:cs typeface="Calibri"/>
              </a:rPr>
              <a:t>   </a:t>
            </a:r>
            <a:r>
              <a:rPr lang="en-IN" sz="1800" b="1"/>
              <a:t>PROPOSED SOLUTIONS</a:t>
            </a:r>
          </a:p>
          <a:p>
            <a:endParaRPr lang="en-IN" sz="1800" spc="-10">
              <a:solidFill>
                <a:srgbClr val="FFFFFF"/>
              </a:solidFill>
              <a:latin typeface="Calibri"/>
              <a:cs typeface="Calibri"/>
            </a:endParaRPr>
          </a:p>
          <a:p>
            <a:endParaRPr/>
          </a:p>
        </p:txBody>
      </p:sp>
      <p:sp>
        <p:nvSpPr>
          <p:cNvPr id="3" name="object 72">
            <a:extLst>
              <a:ext uri="{FF2B5EF4-FFF2-40B4-BE49-F238E27FC236}">
                <a16:creationId xmlns:a16="http://schemas.microsoft.com/office/drawing/2014/main" id="{5496EEB9-4D94-D1C0-6FFA-561493E6FBEF}"/>
              </a:ext>
            </a:extLst>
          </p:cNvPr>
          <p:cNvSpPr/>
          <p:nvPr/>
        </p:nvSpPr>
        <p:spPr>
          <a:xfrm>
            <a:off x="4081891" y="116802"/>
            <a:ext cx="7808685" cy="403281"/>
          </a:xfrm>
          <a:custGeom>
            <a:avLst/>
            <a:gdLst/>
            <a:ahLst/>
            <a:cxnLst/>
            <a:rect l="l" t="t" r="r" b="b"/>
            <a:pathLst>
              <a:path w="9194800" h="483234">
                <a:moveTo>
                  <a:pt x="9194292" y="0"/>
                </a:moveTo>
                <a:lnTo>
                  <a:pt x="0" y="0"/>
                </a:lnTo>
                <a:lnTo>
                  <a:pt x="0" y="483108"/>
                </a:lnTo>
                <a:lnTo>
                  <a:pt x="9194292" y="483108"/>
                </a:lnTo>
                <a:lnTo>
                  <a:pt x="9194292" y="0"/>
                </a:lnTo>
                <a:close/>
              </a:path>
            </a:pathLst>
          </a:custGeom>
          <a:solidFill>
            <a:srgbClr val="92D050"/>
          </a:solidFill>
          <a:ln>
            <a:solidFill>
              <a:schemeClr val="accent6">
                <a:lumMod val="60000"/>
                <a:lumOff val="40000"/>
              </a:schemeClr>
            </a:solidFill>
          </a:ln>
        </p:spPr>
        <p:txBody>
          <a:bodyPr wrap="square" lIns="0" tIns="0" rIns="0" bIns="0" rtlCol="0"/>
          <a:lstStyle/>
          <a:p>
            <a:r>
              <a:rPr lang="en-US" sz="1800">
                <a:solidFill>
                  <a:schemeClr val="bg2">
                    <a:lumMod val="50000"/>
                  </a:schemeClr>
                </a:solidFill>
                <a:latin typeface="Calibri"/>
                <a:cs typeface="Calibri"/>
              </a:rPr>
              <a:t>Solution</a:t>
            </a:r>
            <a:r>
              <a:rPr lang="en-US" sz="1800" spc="-40">
                <a:solidFill>
                  <a:schemeClr val="bg2">
                    <a:lumMod val="50000"/>
                  </a:schemeClr>
                </a:solidFill>
                <a:latin typeface="Calibri"/>
                <a:cs typeface="Calibri"/>
              </a:rPr>
              <a:t> </a:t>
            </a:r>
            <a:r>
              <a:rPr lang="en-US" sz="1800" spc="-5">
                <a:solidFill>
                  <a:schemeClr val="bg2">
                    <a:lumMod val="50000"/>
                  </a:schemeClr>
                </a:solidFill>
                <a:latin typeface="Calibri"/>
                <a:cs typeface="Calibri"/>
              </a:rPr>
              <a:t>#1</a:t>
            </a:r>
            <a:r>
              <a:rPr lang="en-US" sz="1800" b="1" spc="-5">
                <a:solidFill>
                  <a:srgbClr val="FFFFFF"/>
                </a:solidFill>
                <a:latin typeface="Calibri"/>
                <a:cs typeface="Calibri"/>
              </a:rPr>
              <a:t>	                     </a:t>
            </a:r>
            <a:r>
              <a:rPr lang="en-US" sz="1800" spc="-10">
                <a:solidFill>
                  <a:schemeClr val="accent6">
                    <a:lumMod val="75000"/>
                  </a:schemeClr>
                </a:solidFill>
                <a:latin typeface="Calibri"/>
                <a:cs typeface="Calibri"/>
              </a:rPr>
              <a:t>Solution</a:t>
            </a:r>
            <a:r>
              <a:rPr lang="en-US" sz="1800" spc="25">
                <a:solidFill>
                  <a:schemeClr val="accent6">
                    <a:lumMod val="75000"/>
                  </a:schemeClr>
                </a:solidFill>
                <a:latin typeface="Calibri"/>
                <a:cs typeface="Calibri"/>
              </a:rPr>
              <a:t> </a:t>
            </a:r>
            <a:r>
              <a:rPr lang="en-US" sz="1800">
                <a:solidFill>
                  <a:schemeClr val="accent6">
                    <a:lumMod val="75000"/>
                  </a:schemeClr>
                </a:solidFill>
                <a:latin typeface="Calibri"/>
                <a:cs typeface="Calibri"/>
              </a:rPr>
              <a:t># 2</a:t>
            </a:r>
            <a:r>
              <a:rPr lang="en-US" sz="1800" spc="20">
                <a:solidFill>
                  <a:schemeClr val="accent6">
                    <a:lumMod val="75000"/>
                  </a:schemeClr>
                </a:solidFill>
                <a:latin typeface="Calibri"/>
                <a:cs typeface="Calibri"/>
              </a:rPr>
              <a:t> </a:t>
            </a:r>
            <a:r>
              <a:rPr lang="en-US" sz="1800">
                <a:solidFill>
                  <a:schemeClr val="accent6">
                    <a:lumMod val="75000"/>
                  </a:schemeClr>
                </a:solidFill>
                <a:latin typeface="Calibri"/>
                <a:cs typeface="Calibri"/>
              </a:rPr>
              <a:t>and</a:t>
            </a:r>
            <a:r>
              <a:rPr lang="en-US" sz="1800" spc="10">
                <a:solidFill>
                  <a:schemeClr val="accent6">
                    <a:lumMod val="75000"/>
                  </a:schemeClr>
                </a:solidFill>
                <a:latin typeface="Calibri"/>
                <a:cs typeface="Calibri"/>
              </a:rPr>
              <a:t> </a:t>
            </a:r>
            <a:r>
              <a:rPr lang="en-US" sz="1800">
                <a:solidFill>
                  <a:schemeClr val="accent6">
                    <a:lumMod val="75000"/>
                  </a:schemeClr>
                </a:solidFill>
                <a:latin typeface="Calibri"/>
                <a:cs typeface="Calibri"/>
              </a:rPr>
              <a:t>3</a:t>
            </a:r>
            <a:r>
              <a:rPr lang="en-US" sz="1800">
                <a:solidFill>
                  <a:srgbClr val="767070"/>
                </a:solidFill>
                <a:latin typeface="Calibri"/>
                <a:cs typeface="Calibri"/>
              </a:rPr>
              <a:t>	</a:t>
            </a:r>
            <a:r>
              <a:rPr lang="en-US" sz="1800" b="1" spc="-10">
                <a:solidFill>
                  <a:schemeClr val="bg1"/>
                </a:solidFill>
                <a:latin typeface="Calibri"/>
                <a:cs typeface="Calibri"/>
              </a:rPr>
              <a:t>Solution</a:t>
            </a:r>
            <a:r>
              <a:rPr lang="en-US" sz="1800" b="1" spc="5">
                <a:solidFill>
                  <a:schemeClr val="bg1"/>
                </a:solidFill>
                <a:latin typeface="Calibri"/>
                <a:cs typeface="Calibri"/>
              </a:rPr>
              <a:t> </a:t>
            </a:r>
            <a:r>
              <a:rPr lang="en-US" sz="1800" b="1">
                <a:solidFill>
                  <a:schemeClr val="bg1"/>
                </a:solidFill>
                <a:latin typeface="Calibri"/>
                <a:cs typeface="Calibri"/>
              </a:rPr>
              <a:t>#</a:t>
            </a:r>
            <a:r>
              <a:rPr lang="en-US" sz="1800" b="1" spc="-20">
                <a:solidFill>
                  <a:schemeClr val="bg1"/>
                </a:solidFill>
                <a:latin typeface="Calibri"/>
                <a:cs typeface="Calibri"/>
              </a:rPr>
              <a:t> </a:t>
            </a:r>
            <a:r>
              <a:rPr lang="en-US" sz="1800" b="1">
                <a:solidFill>
                  <a:schemeClr val="bg1"/>
                </a:solidFill>
                <a:latin typeface="Calibri"/>
                <a:cs typeface="Calibri"/>
              </a:rPr>
              <a:t>4 and</a:t>
            </a:r>
            <a:r>
              <a:rPr lang="en-US" sz="1800" b="1" spc="-5">
                <a:solidFill>
                  <a:schemeClr val="bg1"/>
                </a:solidFill>
                <a:latin typeface="Calibri"/>
                <a:cs typeface="Calibri"/>
              </a:rPr>
              <a:t> </a:t>
            </a:r>
            <a:r>
              <a:rPr lang="en-US" sz="1800" b="1">
                <a:solidFill>
                  <a:schemeClr val="bg1"/>
                </a:solidFill>
                <a:latin typeface="Calibri"/>
                <a:cs typeface="Calibri"/>
              </a:rPr>
              <a:t>5</a:t>
            </a:r>
            <a:endParaRPr lang="en-IN" b="1">
              <a:solidFill>
                <a:schemeClr val="bg1"/>
              </a:solidFill>
            </a:endParaRPr>
          </a:p>
          <a:p>
            <a:endParaRPr/>
          </a:p>
        </p:txBody>
      </p:sp>
      <p:sp>
        <p:nvSpPr>
          <p:cNvPr id="16" name="object 15">
            <a:extLst>
              <a:ext uri="{FF2B5EF4-FFF2-40B4-BE49-F238E27FC236}">
                <a16:creationId xmlns:a16="http://schemas.microsoft.com/office/drawing/2014/main" id="{7F01399E-94B1-53E3-23D3-D352ED750970}"/>
              </a:ext>
            </a:extLst>
          </p:cNvPr>
          <p:cNvSpPr txBox="1"/>
          <p:nvPr/>
        </p:nvSpPr>
        <p:spPr>
          <a:xfrm>
            <a:off x="2766822" y="5445658"/>
            <a:ext cx="343535" cy="208279"/>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FFFFFF"/>
                </a:solidFill>
                <a:latin typeface="Roboto"/>
                <a:cs typeface="Roboto"/>
              </a:rPr>
              <a:t>KP</a:t>
            </a:r>
            <a:r>
              <a:rPr sz="1200" b="1" spc="-10">
                <a:solidFill>
                  <a:srgbClr val="FFFFFF"/>
                </a:solidFill>
                <a:latin typeface="Roboto"/>
                <a:cs typeface="Roboto"/>
              </a:rPr>
              <a:t>Is</a:t>
            </a:r>
            <a:endParaRPr sz="1200">
              <a:latin typeface="Roboto"/>
              <a:cs typeface="Roboto"/>
            </a:endParaRPr>
          </a:p>
        </p:txBody>
      </p:sp>
      <p:sp>
        <p:nvSpPr>
          <p:cNvPr id="6" name="object 24">
            <a:extLst>
              <a:ext uri="{FF2B5EF4-FFF2-40B4-BE49-F238E27FC236}">
                <a16:creationId xmlns:a16="http://schemas.microsoft.com/office/drawing/2014/main" id="{379AB043-DA54-3A23-06A8-6A4FCFA894DA}"/>
              </a:ext>
            </a:extLst>
          </p:cNvPr>
          <p:cNvSpPr txBox="1"/>
          <p:nvPr/>
        </p:nvSpPr>
        <p:spPr>
          <a:xfrm>
            <a:off x="1581430" y="701342"/>
            <a:ext cx="10583675" cy="286617"/>
          </a:xfrm>
          <a:prstGeom prst="rect">
            <a:avLst/>
          </a:prstGeom>
          <a:solidFill>
            <a:srgbClr val="C00000"/>
          </a:solidFill>
        </p:spPr>
        <p:txBody>
          <a:bodyPr vert="horz" wrap="square" lIns="0" tIns="40005" rIns="0" bIns="0" rtlCol="0">
            <a:spAutoFit/>
          </a:bodyPr>
          <a:lstStyle/>
          <a:p>
            <a:pPr algn="ctr">
              <a:lnSpc>
                <a:spcPct val="100000"/>
              </a:lnSpc>
              <a:spcBef>
                <a:spcPts val="315"/>
              </a:spcBef>
            </a:pPr>
            <a:r>
              <a:rPr lang="en-US" sz="1600">
                <a:solidFill>
                  <a:schemeClr val="bg1"/>
                </a:solidFill>
                <a:latin typeface="Arial"/>
                <a:cs typeface="Arial"/>
              </a:rPr>
              <a:t>Enhancing SMPLs Valuation through Partnering with </a:t>
            </a:r>
            <a:r>
              <a:rPr lang="en-US" sz="1600" err="1">
                <a:solidFill>
                  <a:schemeClr val="bg1"/>
                </a:solidFill>
                <a:latin typeface="Arial"/>
                <a:cs typeface="Arial"/>
              </a:rPr>
              <a:t>Startups</a:t>
            </a:r>
            <a:endParaRPr lang="en-US" sz="1600">
              <a:solidFill>
                <a:schemeClr val="bg1"/>
              </a:solidFill>
              <a:latin typeface="Arial"/>
              <a:cs typeface="Arial"/>
            </a:endParaRPr>
          </a:p>
        </p:txBody>
      </p:sp>
      <p:sp>
        <p:nvSpPr>
          <p:cNvPr id="7" name="object 25">
            <a:extLst>
              <a:ext uri="{FF2B5EF4-FFF2-40B4-BE49-F238E27FC236}">
                <a16:creationId xmlns:a16="http://schemas.microsoft.com/office/drawing/2014/main" id="{7A3E0145-8CFF-4CFC-3FFB-4C81C870957A}"/>
              </a:ext>
            </a:extLst>
          </p:cNvPr>
          <p:cNvSpPr/>
          <p:nvPr/>
        </p:nvSpPr>
        <p:spPr>
          <a:xfrm>
            <a:off x="5770610" y="-308873"/>
            <a:ext cx="2486578" cy="132751"/>
          </a:xfrm>
          <a:custGeom>
            <a:avLst/>
            <a:gdLst/>
            <a:ahLst/>
            <a:cxnLst/>
            <a:rect l="l" t="t" r="r" b="b"/>
            <a:pathLst>
              <a:path w="11908790" h="523240">
                <a:moveTo>
                  <a:pt x="11908536" y="0"/>
                </a:moveTo>
                <a:lnTo>
                  <a:pt x="0" y="0"/>
                </a:lnTo>
                <a:lnTo>
                  <a:pt x="0" y="522732"/>
                </a:lnTo>
                <a:lnTo>
                  <a:pt x="11908536" y="522732"/>
                </a:lnTo>
                <a:lnTo>
                  <a:pt x="11908536" y="0"/>
                </a:lnTo>
                <a:close/>
              </a:path>
            </a:pathLst>
          </a:custGeom>
          <a:solidFill>
            <a:srgbClr val="F1F1F1"/>
          </a:solidFill>
        </p:spPr>
        <p:txBody>
          <a:bodyPr wrap="square" lIns="0" tIns="0" rIns="0" bIns="0" rtlCol="0"/>
          <a:lstStyle/>
          <a:p>
            <a:endParaRPr/>
          </a:p>
        </p:txBody>
      </p:sp>
      <p:graphicFrame>
        <p:nvGraphicFramePr>
          <p:cNvPr id="8" name="object 5">
            <a:extLst>
              <a:ext uri="{FF2B5EF4-FFF2-40B4-BE49-F238E27FC236}">
                <a16:creationId xmlns:a16="http://schemas.microsoft.com/office/drawing/2014/main" id="{F3A790CD-8065-A1E9-CD3D-D73A7FB77377}"/>
              </a:ext>
            </a:extLst>
          </p:cNvPr>
          <p:cNvGraphicFramePr>
            <a:graphicFrameLocks noGrp="1"/>
          </p:cNvGraphicFramePr>
          <p:nvPr>
            <p:extLst>
              <p:ext uri="{D42A27DB-BD31-4B8C-83A1-F6EECF244321}">
                <p14:modId xmlns:p14="http://schemas.microsoft.com/office/powerpoint/2010/main" val="1094524566"/>
              </p:ext>
            </p:extLst>
          </p:nvPr>
        </p:nvGraphicFramePr>
        <p:xfrm>
          <a:off x="76604" y="1461021"/>
          <a:ext cx="11990516" cy="5281090"/>
        </p:xfrm>
        <a:graphic>
          <a:graphicData uri="http://schemas.openxmlformats.org/drawingml/2006/table">
            <a:tbl>
              <a:tblPr firstRow="1" bandRow="1">
                <a:tableStyleId>{2D5ABB26-0587-4C30-8999-92F81FD0307C}</a:tableStyleId>
              </a:tblPr>
              <a:tblGrid>
                <a:gridCol w="1583631">
                  <a:extLst>
                    <a:ext uri="{9D8B030D-6E8A-4147-A177-3AD203B41FA5}">
                      <a16:colId xmlns:a16="http://schemas.microsoft.com/office/drawing/2014/main" val="20000"/>
                    </a:ext>
                  </a:extLst>
                </a:gridCol>
                <a:gridCol w="2683600">
                  <a:extLst>
                    <a:ext uri="{9D8B030D-6E8A-4147-A177-3AD203B41FA5}">
                      <a16:colId xmlns:a16="http://schemas.microsoft.com/office/drawing/2014/main" val="20001"/>
                    </a:ext>
                  </a:extLst>
                </a:gridCol>
                <a:gridCol w="2549675">
                  <a:extLst>
                    <a:ext uri="{9D8B030D-6E8A-4147-A177-3AD203B41FA5}">
                      <a16:colId xmlns:a16="http://schemas.microsoft.com/office/drawing/2014/main" val="20002"/>
                    </a:ext>
                  </a:extLst>
                </a:gridCol>
                <a:gridCol w="2552848">
                  <a:extLst>
                    <a:ext uri="{9D8B030D-6E8A-4147-A177-3AD203B41FA5}">
                      <a16:colId xmlns:a16="http://schemas.microsoft.com/office/drawing/2014/main" val="20003"/>
                    </a:ext>
                  </a:extLst>
                </a:gridCol>
                <a:gridCol w="2620762">
                  <a:extLst>
                    <a:ext uri="{9D8B030D-6E8A-4147-A177-3AD203B41FA5}">
                      <a16:colId xmlns:a16="http://schemas.microsoft.com/office/drawing/2014/main" val="20004"/>
                    </a:ext>
                  </a:extLst>
                </a:gridCol>
              </a:tblGrid>
              <a:tr h="539245">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tcPr>
                </a:tc>
                <a:tc>
                  <a:txBody>
                    <a:bodyPr/>
                    <a:lstStyle/>
                    <a:p>
                      <a:pPr marL="697865">
                        <a:lnSpc>
                          <a:spcPct val="100000"/>
                        </a:lnSpc>
                        <a:spcBef>
                          <a:spcPts val="405"/>
                        </a:spcBef>
                      </a:pPr>
                      <a:r>
                        <a:rPr sz="1600" b="1" spc="-30">
                          <a:solidFill>
                            <a:srgbClr val="FFFFFF"/>
                          </a:solidFill>
                          <a:latin typeface="Arial"/>
                          <a:cs typeface="Arial"/>
                        </a:rPr>
                        <a:t>AWARENESS</a:t>
                      </a:r>
                      <a:endParaRPr sz="1600">
                        <a:latin typeface="Arial"/>
                        <a:cs typeface="Arial"/>
                      </a:endParaRPr>
                    </a:p>
                  </a:txBody>
                  <a:tcPr marL="0" marR="0" marT="5143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tcPr>
                </a:tc>
                <a:tc>
                  <a:txBody>
                    <a:bodyPr/>
                    <a:lstStyle/>
                    <a:p>
                      <a:pPr marL="774065">
                        <a:lnSpc>
                          <a:spcPct val="100000"/>
                        </a:lnSpc>
                        <a:spcBef>
                          <a:spcPts val="405"/>
                        </a:spcBef>
                      </a:pPr>
                      <a:r>
                        <a:rPr sz="1600" b="1" spc="-5">
                          <a:solidFill>
                            <a:srgbClr val="FFFFFF"/>
                          </a:solidFill>
                          <a:latin typeface="Arial"/>
                          <a:cs typeface="Arial"/>
                        </a:rPr>
                        <a:t>INTEREST</a:t>
                      </a:r>
                      <a:endParaRPr sz="1600">
                        <a:latin typeface="Arial"/>
                        <a:cs typeface="Arial"/>
                      </a:endParaRPr>
                    </a:p>
                  </a:txBody>
                  <a:tcPr marL="0" marR="0" marT="5143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tcPr>
                </a:tc>
                <a:tc>
                  <a:txBody>
                    <a:bodyPr/>
                    <a:lstStyle/>
                    <a:p>
                      <a:pPr marL="436880">
                        <a:lnSpc>
                          <a:spcPct val="100000"/>
                        </a:lnSpc>
                        <a:spcBef>
                          <a:spcPts val="405"/>
                        </a:spcBef>
                      </a:pPr>
                      <a:r>
                        <a:rPr sz="1600" b="1" spc="-20">
                          <a:solidFill>
                            <a:srgbClr val="FFFFFF"/>
                          </a:solidFill>
                          <a:latin typeface="Arial"/>
                          <a:cs typeface="Arial"/>
                        </a:rPr>
                        <a:t>CONSIDERATION</a:t>
                      </a:r>
                      <a:endParaRPr sz="1600">
                        <a:latin typeface="Arial"/>
                        <a:cs typeface="Arial"/>
                      </a:endParaRPr>
                    </a:p>
                  </a:txBody>
                  <a:tcPr marL="0" marR="0" marT="5143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tcPr>
                </a:tc>
                <a:tc>
                  <a:txBody>
                    <a:bodyPr/>
                    <a:lstStyle/>
                    <a:p>
                      <a:pPr marL="744855">
                        <a:lnSpc>
                          <a:spcPct val="100000"/>
                        </a:lnSpc>
                        <a:spcBef>
                          <a:spcPts val="405"/>
                        </a:spcBef>
                      </a:pPr>
                      <a:r>
                        <a:rPr sz="1600" b="1" spc="-10">
                          <a:solidFill>
                            <a:srgbClr val="FFFFFF"/>
                          </a:solidFill>
                          <a:latin typeface="Arial"/>
                          <a:cs typeface="Arial"/>
                        </a:rPr>
                        <a:t>PURCHASE</a:t>
                      </a:r>
                      <a:endParaRPr sz="1600">
                        <a:latin typeface="Arial"/>
                        <a:cs typeface="Arial"/>
                      </a:endParaRPr>
                    </a:p>
                  </a:txBody>
                  <a:tcPr marL="0" marR="0" marT="5143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tcPr>
                </a:tc>
                <a:extLst>
                  <a:ext uri="{0D108BD9-81ED-4DB2-BD59-A6C34878D82A}">
                    <a16:rowId xmlns:a16="http://schemas.microsoft.com/office/drawing/2014/main" val="10000"/>
                  </a:ext>
                </a:extLst>
              </a:tr>
              <a:tr h="1459919">
                <a:tc>
                  <a:txBody>
                    <a:bodyPr/>
                    <a:lstStyle/>
                    <a:p>
                      <a:pPr marL="217804">
                        <a:lnSpc>
                          <a:spcPct val="100000"/>
                        </a:lnSpc>
                        <a:spcBef>
                          <a:spcPts val="1500"/>
                        </a:spcBef>
                      </a:pPr>
                      <a:endParaRPr sz="1600">
                        <a:latin typeface="Arial"/>
                        <a:cs typeface="Arial"/>
                      </a:endParaRPr>
                    </a:p>
                  </a:txBody>
                  <a:tcPr marL="0" marR="0" marT="190500" marB="0">
                    <a:lnL w="12700">
                      <a:solidFill>
                        <a:srgbClr val="FFFFFF"/>
                      </a:solidFill>
                      <a:prstDash val="solid"/>
                    </a:lnL>
                    <a:lnR w="12700">
                      <a:solidFill>
                        <a:srgbClr val="FFFFFF"/>
                      </a:solidFill>
                      <a:prstDash val="solid"/>
                    </a:lnR>
                    <a:lnT w="38100">
                      <a:solidFill>
                        <a:srgbClr val="FFFFFF"/>
                      </a:solidFill>
                      <a:prstDash val="solid"/>
                    </a:lnT>
                    <a:lnB w="12700">
                      <a:solidFill>
                        <a:srgbClr val="E7E6E6"/>
                      </a:solidFill>
                      <a:prstDash val="solid"/>
                    </a:lnB>
                    <a:solidFill>
                      <a:schemeClr val="accent6">
                        <a:lumMod val="50000"/>
                      </a:schemeClr>
                    </a:solidFill>
                  </a:tcPr>
                </a:tc>
                <a:tc>
                  <a:txBody>
                    <a:bodyPr/>
                    <a:lstStyle/>
                    <a:p>
                      <a:pPr marL="359410" marR="172720" indent="-180340" algn="l">
                        <a:lnSpc>
                          <a:spcPct val="100000"/>
                        </a:lnSpc>
                        <a:spcBef>
                          <a:spcPts val="775"/>
                        </a:spcBef>
                      </a:pPr>
                      <a:endParaRPr sz="900">
                        <a:latin typeface="Arial"/>
                        <a:cs typeface="Arial"/>
                      </a:endParaRPr>
                    </a:p>
                  </a:txBody>
                  <a:tcPr marL="0" marR="0" marT="984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chemeClr val="bg1">
                        <a:lumMod val="95000"/>
                      </a:schemeClr>
                    </a:solidFill>
                  </a:tcPr>
                </a:tc>
                <a:tc>
                  <a:txBody>
                    <a:bodyPr/>
                    <a:lstStyle/>
                    <a:p>
                      <a:pPr marL="529590" marR="382270" indent="-139065">
                        <a:lnSpc>
                          <a:spcPct val="100000"/>
                        </a:lnSpc>
                        <a:spcBef>
                          <a:spcPts val="775"/>
                        </a:spcBef>
                      </a:pPr>
                      <a:endParaRPr lang="en-IN" sz="900">
                        <a:latin typeface="Arial"/>
                        <a:cs typeface="Arial"/>
                      </a:endParaRPr>
                    </a:p>
                  </a:txBody>
                  <a:tcPr marL="0" marR="0" marT="984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chemeClr val="bg1">
                        <a:lumMod val="95000"/>
                      </a:schemeClr>
                    </a:solidFill>
                  </a:tcPr>
                </a:tc>
                <a:tc>
                  <a:txBody>
                    <a:bodyPr/>
                    <a:lstStyle/>
                    <a:p>
                      <a:pPr marL="941705" marR="253365" indent="-678180">
                        <a:lnSpc>
                          <a:spcPct val="100000"/>
                        </a:lnSpc>
                        <a:spcBef>
                          <a:spcPts val="775"/>
                        </a:spcBef>
                      </a:pPr>
                      <a:endParaRPr sz="900">
                        <a:latin typeface="Arial"/>
                        <a:cs typeface="Arial"/>
                      </a:endParaRPr>
                    </a:p>
                  </a:txBody>
                  <a:tcPr marL="0" marR="0" marT="984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chemeClr val="bg1">
                        <a:lumMod val="95000"/>
                      </a:schemeClr>
                    </a:solidFill>
                  </a:tcPr>
                </a:tc>
                <a:tc>
                  <a:txBody>
                    <a:bodyPr/>
                    <a:lstStyle/>
                    <a:p>
                      <a:pPr marL="388620" marR="133985" indent="-247015">
                        <a:lnSpc>
                          <a:spcPct val="100000"/>
                        </a:lnSpc>
                        <a:spcBef>
                          <a:spcPts val="775"/>
                        </a:spcBef>
                      </a:pPr>
                      <a:endParaRPr sz="900">
                        <a:latin typeface="Arial"/>
                        <a:cs typeface="Arial"/>
                      </a:endParaRPr>
                    </a:p>
                  </a:txBody>
                  <a:tcPr marL="0" marR="0" marT="984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chemeClr val="bg1">
                        <a:lumMod val="95000"/>
                      </a:schemeClr>
                    </a:solidFill>
                  </a:tcPr>
                </a:tc>
                <a:extLst>
                  <a:ext uri="{0D108BD9-81ED-4DB2-BD59-A6C34878D82A}">
                    <a16:rowId xmlns:a16="http://schemas.microsoft.com/office/drawing/2014/main" val="10001"/>
                  </a:ext>
                </a:extLst>
              </a:tr>
              <a:tr h="1630289">
                <a:tc>
                  <a:txBody>
                    <a:bodyPr/>
                    <a:lstStyle/>
                    <a:p>
                      <a:pPr>
                        <a:lnSpc>
                          <a:spcPct val="100000"/>
                        </a:lnSpc>
                      </a:pPr>
                      <a:endParaRPr sz="18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E7E6E6"/>
                      </a:solidFill>
                      <a:prstDash val="solid"/>
                    </a:lnT>
                    <a:lnB w="12700">
                      <a:solidFill>
                        <a:srgbClr val="E7E6E6"/>
                      </a:solidFill>
                      <a:prstDash val="solid"/>
                    </a:lnB>
                    <a:solidFill>
                      <a:schemeClr val="accent6">
                        <a:lumMod val="50000"/>
                      </a:schemeClr>
                    </a:solidFill>
                  </a:tcPr>
                </a:tc>
                <a:tc>
                  <a:txBody>
                    <a:bodyPr/>
                    <a:lstStyle/>
                    <a:p>
                      <a:pPr marL="112395" marR="194310" indent="0">
                        <a:lnSpc>
                          <a:spcPct val="100000"/>
                        </a:lnSpc>
                        <a:spcBef>
                          <a:spcPts val="400"/>
                        </a:spcBef>
                        <a:buFont typeface="Arial" panose="020B0604020202020204" pitchFamily="34" charset="0"/>
                        <a:buNone/>
                        <a:tabLst>
                          <a:tab pos="285750" algn="l"/>
                        </a:tabLst>
                      </a:pPr>
                      <a:endParaRPr lang="en-US" sz="900" b="0">
                        <a:latin typeface="Arial"/>
                        <a:cs typeface="Arial"/>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bg1">
                        <a:lumMod val="95000"/>
                      </a:schemeClr>
                    </a:solidFill>
                  </a:tcPr>
                </a:tc>
                <a:tc>
                  <a:txBody>
                    <a:bodyPr/>
                    <a:lstStyle/>
                    <a:p>
                      <a:pPr marL="113030" marR="215900" indent="0">
                        <a:lnSpc>
                          <a:spcPct val="100000"/>
                        </a:lnSpc>
                        <a:spcBef>
                          <a:spcPts val="400"/>
                        </a:spcBef>
                        <a:buFont typeface="Arial" panose="020B0604020202020204" pitchFamily="34" charset="0"/>
                        <a:buNone/>
                        <a:tabLst>
                          <a:tab pos="285750" algn="l"/>
                        </a:tabLst>
                      </a:pPr>
                      <a:endParaRPr lang="en-US" sz="900">
                        <a:latin typeface="Arial"/>
                        <a:cs typeface="Arial"/>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bg1">
                        <a:lumMod val="95000"/>
                      </a:schemeClr>
                    </a:solidFill>
                  </a:tcPr>
                </a:tc>
                <a:tc>
                  <a:txBody>
                    <a:bodyPr/>
                    <a:lstStyle/>
                    <a:p>
                      <a:pPr marL="113030" marR="129539" indent="0">
                        <a:lnSpc>
                          <a:spcPct val="100000"/>
                        </a:lnSpc>
                        <a:spcBef>
                          <a:spcPts val="400"/>
                        </a:spcBef>
                        <a:buFont typeface="Wingdings"/>
                        <a:buNone/>
                        <a:tabLst>
                          <a:tab pos="286385" algn="l"/>
                        </a:tabLst>
                      </a:pPr>
                      <a:endParaRPr sz="900">
                        <a:latin typeface="Times New Roman" panose="02020603050405020304" pitchFamily="18" charset="0"/>
                        <a:cs typeface="Times New Roman" panose="02020603050405020304" pitchFamily="18" charset="0"/>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bg1">
                        <a:lumMod val="95000"/>
                      </a:schemeClr>
                    </a:solidFill>
                  </a:tcPr>
                </a:tc>
                <a:tc>
                  <a:txBody>
                    <a:bodyPr/>
                    <a:lstStyle/>
                    <a:p>
                      <a:pPr marL="113030" marR="224154" indent="0">
                        <a:lnSpc>
                          <a:spcPct val="100000"/>
                        </a:lnSpc>
                        <a:spcBef>
                          <a:spcPts val="400"/>
                        </a:spcBef>
                        <a:buFont typeface="Wingdings"/>
                        <a:buNone/>
                        <a:tabLst>
                          <a:tab pos="286385" algn="l"/>
                        </a:tabLst>
                      </a:pPr>
                      <a:endParaRPr sz="900">
                        <a:latin typeface="Arial"/>
                        <a:cs typeface="Arial"/>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bg1">
                        <a:lumMod val="95000"/>
                      </a:schemeClr>
                    </a:solidFill>
                  </a:tcPr>
                </a:tc>
                <a:extLst>
                  <a:ext uri="{0D108BD9-81ED-4DB2-BD59-A6C34878D82A}">
                    <a16:rowId xmlns:a16="http://schemas.microsoft.com/office/drawing/2014/main" val="10002"/>
                  </a:ext>
                </a:extLst>
              </a:tr>
              <a:tr h="1651637">
                <a:tc>
                  <a:txBody>
                    <a:bodyPr/>
                    <a:lstStyle/>
                    <a:p>
                      <a:pPr>
                        <a:lnSpc>
                          <a:spcPct val="100000"/>
                        </a:lnSpc>
                        <a:spcBef>
                          <a:spcPts val="40"/>
                        </a:spcBef>
                      </a:pPr>
                      <a:endParaRPr sz="1650">
                        <a:latin typeface="Times New Roman"/>
                        <a:cs typeface="Times New Roman"/>
                      </a:endParaRPr>
                    </a:p>
                    <a:p>
                      <a:pPr algn="ctr">
                        <a:lnSpc>
                          <a:spcPct val="100000"/>
                        </a:lnSpc>
                      </a:pPr>
                      <a:endParaRPr sz="1600">
                        <a:latin typeface="Arial"/>
                        <a:cs typeface="Arial"/>
                      </a:endParaRPr>
                    </a:p>
                  </a:txBody>
                  <a:tcPr marL="0" marR="0" marT="5080" marB="0">
                    <a:lnL w="12700">
                      <a:solidFill>
                        <a:srgbClr val="FFFFFF"/>
                      </a:solidFill>
                      <a:prstDash val="solid"/>
                    </a:lnL>
                    <a:lnR w="12700">
                      <a:solidFill>
                        <a:srgbClr val="FFFFFF"/>
                      </a:solidFill>
                      <a:prstDash val="solid"/>
                    </a:lnR>
                    <a:lnT w="12700">
                      <a:solidFill>
                        <a:srgbClr val="E7E6E6"/>
                      </a:solidFill>
                      <a:prstDash val="solid"/>
                    </a:lnT>
                    <a:lnB w="12700">
                      <a:solidFill>
                        <a:srgbClr val="FFFFFF"/>
                      </a:solidFill>
                      <a:prstDash val="solid"/>
                    </a:lnB>
                    <a:solidFill>
                      <a:schemeClr val="accent6">
                        <a:lumMod val="50000"/>
                      </a:schemeClr>
                    </a:solidFill>
                  </a:tcPr>
                </a:tc>
                <a:tc>
                  <a:txBody>
                    <a:bodyPr/>
                    <a:lstStyle/>
                    <a:p>
                      <a:pPr marL="478790" marR="459740" indent="-6350" algn="l">
                        <a:lnSpc>
                          <a:spcPct val="100000"/>
                        </a:lnSpc>
                        <a:spcBef>
                          <a:spcPts val="1335"/>
                        </a:spcBef>
                      </a:pPr>
                      <a:endParaRPr lang="en-IN" sz="900">
                        <a:latin typeface="Arial"/>
                        <a:cs typeface="Arial"/>
                      </a:endParaRPr>
                    </a:p>
                    <a:p>
                      <a:pPr marL="478790" marR="459740" indent="-6350" algn="just">
                        <a:lnSpc>
                          <a:spcPct val="100000"/>
                        </a:lnSpc>
                        <a:spcBef>
                          <a:spcPts val="1335"/>
                        </a:spcBef>
                      </a:pPr>
                      <a:endParaRPr sz="1400">
                        <a:latin typeface="Arial"/>
                        <a:cs typeface="Arial"/>
                      </a:endParaRPr>
                    </a:p>
                  </a:txBody>
                  <a:tcPr marL="0" marR="0" marT="1695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bg1">
                        <a:lumMod val="95000"/>
                      </a:schemeClr>
                    </a:solidFill>
                  </a:tcPr>
                </a:tc>
                <a:tc>
                  <a:txBody>
                    <a:bodyPr/>
                    <a:lstStyle/>
                    <a:p>
                      <a:pPr marL="165100" marR="158115" indent="1270" algn="ctr">
                        <a:lnSpc>
                          <a:spcPct val="100000"/>
                        </a:lnSpc>
                        <a:spcBef>
                          <a:spcPts val="1335"/>
                        </a:spcBef>
                      </a:pPr>
                      <a:endParaRPr lang="en-IN" sz="900" b="1">
                        <a:solidFill>
                          <a:srgbClr val="C00000"/>
                        </a:solidFill>
                        <a:latin typeface="Arial"/>
                        <a:cs typeface="Arial"/>
                      </a:endParaRPr>
                    </a:p>
                  </a:txBody>
                  <a:tcPr marL="0" marR="0" marT="1695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bg1">
                        <a:lumMod val="95000"/>
                      </a:schemeClr>
                    </a:solidFill>
                  </a:tcPr>
                </a:tc>
                <a:tc>
                  <a:txBody>
                    <a:bodyPr/>
                    <a:lstStyle/>
                    <a:p>
                      <a:pPr marL="252729" marR="243840" indent="1270" algn="ctr">
                        <a:lnSpc>
                          <a:spcPct val="100000"/>
                        </a:lnSpc>
                        <a:spcBef>
                          <a:spcPts val="1335"/>
                        </a:spcBef>
                      </a:pPr>
                      <a:endParaRPr sz="1400">
                        <a:latin typeface="Arial"/>
                        <a:cs typeface="Arial"/>
                      </a:endParaRPr>
                    </a:p>
                  </a:txBody>
                  <a:tcPr marL="0" marR="0" marT="1695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bg1">
                        <a:lumMod val="95000"/>
                      </a:schemeClr>
                    </a:solidFill>
                  </a:tcPr>
                </a:tc>
                <a:tc>
                  <a:txBody>
                    <a:bodyPr/>
                    <a:lstStyle/>
                    <a:p>
                      <a:pPr>
                        <a:lnSpc>
                          <a:spcPct val="100000"/>
                        </a:lnSpc>
                        <a:spcBef>
                          <a:spcPts val="45"/>
                        </a:spcBef>
                      </a:pPr>
                      <a:endParaRPr lang="en-IN" sz="900">
                        <a:latin typeface="Arial"/>
                        <a:cs typeface="Arial"/>
                      </a:endParaRPr>
                    </a:p>
                    <a:p>
                      <a:pPr>
                        <a:lnSpc>
                          <a:spcPct val="100000"/>
                        </a:lnSpc>
                        <a:spcBef>
                          <a:spcPts val="45"/>
                        </a:spcBef>
                      </a:pPr>
                      <a:endParaRPr lang="en-IN" sz="900">
                        <a:latin typeface="Arial"/>
                        <a:cs typeface="Arial"/>
                      </a:endParaRPr>
                    </a:p>
                    <a:p>
                      <a:pPr>
                        <a:lnSpc>
                          <a:spcPct val="100000"/>
                        </a:lnSpc>
                        <a:spcBef>
                          <a:spcPts val="45"/>
                        </a:spcBef>
                      </a:pPr>
                      <a:endParaRPr sz="900">
                        <a:latin typeface="Times New Roman"/>
                        <a:cs typeface="Times New Roman"/>
                      </a:endParaRPr>
                    </a:p>
                  </a:txBody>
                  <a:tcPr marL="0" marR="0" marT="57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bg1">
                        <a:lumMod val="95000"/>
                      </a:schemeClr>
                    </a:solidFill>
                  </a:tcPr>
                </a:tc>
                <a:extLst>
                  <a:ext uri="{0D108BD9-81ED-4DB2-BD59-A6C34878D82A}">
                    <a16:rowId xmlns:a16="http://schemas.microsoft.com/office/drawing/2014/main" val="10003"/>
                  </a:ext>
                </a:extLst>
              </a:tr>
            </a:tbl>
          </a:graphicData>
        </a:graphic>
      </p:graphicFrame>
      <p:sp>
        <p:nvSpPr>
          <p:cNvPr id="15" name="object 25">
            <a:extLst>
              <a:ext uri="{FF2B5EF4-FFF2-40B4-BE49-F238E27FC236}">
                <a16:creationId xmlns:a16="http://schemas.microsoft.com/office/drawing/2014/main" id="{7F1A412E-B8D7-AABD-3ACD-FDF6C07B6210}"/>
              </a:ext>
            </a:extLst>
          </p:cNvPr>
          <p:cNvSpPr/>
          <p:nvPr/>
        </p:nvSpPr>
        <p:spPr>
          <a:xfrm>
            <a:off x="76604" y="1176867"/>
            <a:ext cx="1534186" cy="779337"/>
          </a:xfrm>
          <a:custGeom>
            <a:avLst/>
            <a:gdLst/>
            <a:ahLst/>
            <a:cxnLst/>
            <a:rect l="l" t="t" r="r" b="b"/>
            <a:pathLst>
              <a:path w="11908790" h="523240">
                <a:moveTo>
                  <a:pt x="11908536" y="0"/>
                </a:moveTo>
                <a:lnTo>
                  <a:pt x="0" y="0"/>
                </a:lnTo>
                <a:lnTo>
                  <a:pt x="0" y="522732"/>
                </a:lnTo>
                <a:lnTo>
                  <a:pt x="11908536" y="522732"/>
                </a:lnTo>
                <a:lnTo>
                  <a:pt x="11908536" y="0"/>
                </a:lnTo>
                <a:close/>
              </a:path>
            </a:pathLst>
          </a:custGeom>
          <a:solidFill>
            <a:schemeClr val="accent6">
              <a:lumMod val="20000"/>
              <a:lumOff val="80000"/>
            </a:schemeClr>
          </a:solidFill>
        </p:spPr>
        <p:txBody>
          <a:bodyPr wrap="square" lIns="0" tIns="0" rIns="0" bIns="0" rtlCol="0"/>
          <a:lstStyle/>
          <a:p>
            <a:endParaRPr/>
          </a:p>
        </p:txBody>
      </p:sp>
      <p:sp>
        <p:nvSpPr>
          <p:cNvPr id="22" name="object 25">
            <a:extLst>
              <a:ext uri="{FF2B5EF4-FFF2-40B4-BE49-F238E27FC236}">
                <a16:creationId xmlns:a16="http://schemas.microsoft.com/office/drawing/2014/main" id="{16879E21-3574-47E0-4084-B31F7428A79A}"/>
              </a:ext>
            </a:extLst>
          </p:cNvPr>
          <p:cNvSpPr/>
          <p:nvPr/>
        </p:nvSpPr>
        <p:spPr>
          <a:xfrm>
            <a:off x="1678589" y="1165837"/>
            <a:ext cx="2597684" cy="779337"/>
          </a:xfrm>
          <a:custGeom>
            <a:avLst/>
            <a:gdLst/>
            <a:ahLst/>
            <a:cxnLst/>
            <a:rect l="l" t="t" r="r" b="b"/>
            <a:pathLst>
              <a:path w="11908790" h="523240">
                <a:moveTo>
                  <a:pt x="11908536" y="0"/>
                </a:moveTo>
                <a:lnTo>
                  <a:pt x="0" y="0"/>
                </a:lnTo>
                <a:lnTo>
                  <a:pt x="0" y="522732"/>
                </a:lnTo>
                <a:lnTo>
                  <a:pt x="11908536" y="522732"/>
                </a:lnTo>
                <a:lnTo>
                  <a:pt x="11908536" y="0"/>
                </a:lnTo>
                <a:close/>
              </a:path>
            </a:pathLst>
          </a:custGeom>
          <a:solidFill>
            <a:schemeClr val="accent6">
              <a:lumMod val="20000"/>
              <a:lumOff val="80000"/>
            </a:schemeClr>
          </a:solidFill>
        </p:spPr>
        <p:txBody>
          <a:bodyPr wrap="square" lIns="0" tIns="0" rIns="0" bIns="0" rtlCol="0"/>
          <a:lstStyle/>
          <a:p>
            <a:endParaRPr/>
          </a:p>
        </p:txBody>
      </p:sp>
      <p:sp>
        <p:nvSpPr>
          <p:cNvPr id="23" name="object 25">
            <a:extLst>
              <a:ext uri="{FF2B5EF4-FFF2-40B4-BE49-F238E27FC236}">
                <a16:creationId xmlns:a16="http://schemas.microsoft.com/office/drawing/2014/main" id="{A127AEA2-57B4-1C87-B61B-EFBF900D46D9}"/>
              </a:ext>
            </a:extLst>
          </p:cNvPr>
          <p:cNvSpPr/>
          <p:nvPr/>
        </p:nvSpPr>
        <p:spPr>
          <a:xfrm>
            <a:off x="4338566" y="1158376"/>
            <a:ext cx="2505258" cy="779337"/>
          </a:xfrm>
          <a:custGeom>
            <a:avLst/>
            <a:gdLst/>
            <a:ahLst/>
            <a:cxnLst/>
            <a:rect l="l" t="t" r="r" b="b"/>
            <a:pathLst>
              <a:path w="11908790" h="523240">
                <a:moveTo>
                  <a:pt x="11908536" y="0"/>
                </a:moveTo>
                <a:lnTo>
                  <a:pt x="0" y="0"/>
                </a:lnTo>
                <a:lnTo>
                  <a:pt x="0" y="522732"/>
                </a:lnTo>
                <a:lnTo>
                  <a:pt x="11908536" y="522732"/>
                </a:lnTo>
                <a:lnTo>
                  <a:pt x="11908536" y="0"/>
                </a:lnTo>
                <a:close/>
              </a:path>
            </a:pathLst>
          </a:custGeom>
          <a:solidFill>
            <a:schemeClr val="accent6">
              <a:lumMod val="20000"/>
              <a:lumOff val="80000"/>
            </a:schemeClr>
          </a:solidFill>
        </p:spPr>
        <p:txBody>
          <a:bodyPr wrap="square" lIns="0" tIns="0" rIns="0" bIns="0" rtlCol="0"/>
          <a:lstStyle/>
          <a:p>
            <a:endParaRPr/>
          </a:p>
        </p:txBody>
      </p:sp>
      <p:sp>
        <p:nvSpPr>
          <p:cNvPr id="25" name="object 25">
            <a:extLst>
              <a:ext uri="{FF2B5EF4-FFF2-40B4-BE49-F238E27FC236}">
                <a16:creationId xmlns:a16="http://schemas.microsoft.com/office/drawing/2014/main" id="{33C2A513-E299-A693-580A-56B60ACC4537}"/>
              </a:ext>
            </a:extLst>
          </p:cNvPr>
          <p:cNvSpPr/>
          <p:nvPr/>
        </p:nvSpPr>
        <p:spPr>
          <a:xfrm>
            <a:off x="6906117" y="1175564"/>
            <a:ext cx="2505259" cy="779337"/>
          </a:xfrm>
          <a:custGeom>
            <a:avLst/>
            <a:gdLst/>
            <a:ahLst/>
            <a:cxnLst/>
            <a:rect l="l" t="t" r="r" b="b"/>
            <a:pathLst>
              <a:path w="11908790" h="523240">
                <a:moveTo>
                  <a:pt x="11908536" y="0"/>
                </a:moveTo>
                <a:lnTo>
                  <a:pt x="0" y="0"/>
                </a:lnTo>
                <a:lnTo>
                  <a:pt x="0" y="522732"/>
                </a:lnTo>
                <a:lnTo>
                  <a:pt x="11908536" y="522732"/>
                </a:lnTo>
                <a:lnTo>
                  <a:pt x="11908536" y="0"/>
                </a:lnTo>
                <a:close/>
              </a:path>
            </a:pathLst>
          </a:custGeom>
          <a:solidFill>
            <a:schemeClr val="accent6">
              <a:lumMod val="20000"/>
              <a:lumOff val="80000"/>
            </a:schemeClr>
          </a:solidFill>
        </p:spPr>
        <p:txBody>
          <a:bodyPr wrap="square" lIns="0" tIns="0" rIns="0" bIns="0" rtlCol="0"/>
          <a:lstStyle/>
          <a:p>
            <a:endParaRPr/>
          </a:p>
        </p:txBody>
      </p:sp>
      <p:sp>
        <p:nvSpPr>
          <p:cNvPr id="38" name="object 25">
            <a:extLst>
              <a:ext uri="{FF2B5EF4-FFF2-40B4-BE49-F238E27FC236}">
                <a16:creationId xmlns:a16="http://schemas.microsoft.com/office/drawing/2014/main" id="{03E2AE66-679D-3BA3-A3BF-B9C9EFB01051}"/>
              </a:ext>
            </a:extLst>
          </p:cNvPr>
          <p:cNvSpPr/>
          <p:nvPr/>
        </p:nvSpPr>
        <p:spPr>
          <a:xfrm>
            <a:off x="9473669" y="1166159"/>
            <a:ext cx="2545237" cy="779337"/>
          </a:xfrm>
          <a:custGeom>
            <a:avLst/>
            <a:gdLst/>
            <a:ahLst/>
            <a:cxnLst/>
            <a:rect l="l" t="t" r="r" b="b"/>
            <a:pathLst>
              <a:path w="11908790" h="523240">
                <a:moveTo>
                  <a:pt x="11908536" y="0"/>
                </a:moveTo>
                <a:lnTo>
                  <a:pt x="0" y="0"/>
                </a:lnTo>
                <a:lnTo>
                  <a:pt x="0" y="522732"/>
                </a:lnTo>
                <a:lnTo>
                  <a:pt x="11908536" y="522732"/>
                </a:lnTo>
                <a:lnTo>
                  <a:pt x="11908536" y="0"/>
                </a:lnTo>
                <a:close/>
              </a:path>
            </a:pathLst>
          </a:custGeom>
          <a:solidFill>
            <a:schemeClr val="accent6">
              <a:lumMod val="20000"/>
              <a:lumOff val="80000"/>
            </a:schemeClr>
          </a:solidFill>
        </p:spPr>
        <p:txBody>
          <a:bodyPr wrap="square" lIns="0" tIns="0" rIns="0" bIns="0" rtlCol="0"/>
          <a:lstStyle/>
          <a:p>
            <a:endParaRPr/>
          </a:p>
        </p:txBody>
      </p:sp>
      <p:sp>
        <p:nvSpPr>
          <p:cNvPr id="47" name="TextBox 46">
            <a:extLst>
              <a:ext uri="{FF2B5EF4-FFF2-40B4-BE49-F238E27FC236}">
                <a16:creationId xmlns:a16="http://schemas.microsoft.com/office/drawing/2014/main" id="{F654AC55-3C66-DF49-BD27-51E650148B01}"/>
              </a:ext>
            </a:extLst>
          </p:cNvPr>
          <p:cNvSpPr txBox="1"/>
          <p:nvPr/>
        </p:nvSpPr>
        <p:spPr>
          <a:xfrm>
            <a:off x="2028067" y="1163731"/>
            <a:ext cx="1821043" cy="276999"/>
          </a:xfrm>
          <a:prstGeom prst="rect">
            <a:avLst/>
          </a:prstGeom>
          <a:noFill/>
        </p:spPr>
        <p:txBody>
          <a:bodyPr wrap="square" rtlCol="0">
            <a:spAutoFit/>
          </a:bodyPr>
          <a:lstStyle/>
          <a:p>
            <a:r>
              <a:rPr lang="en-IN" sz="1200" b="1" dirty="0"/>
              <a:t>HEALTHCARE STARTUPS</a:t>
            </a:r>
          </a:p>
        </p:txBody>
      </p:sp>
      <p:sp>
        <p:nvSpPr>
          <p:cNvPr id="53" name="TextBox 52">
            <a:extLst>
              <a:ext uri="{FF2B5EF4-FFF2-40B4-BE49-F238E27FC236}">
                <a16:creationId xmlns:a16="http://schemas.microsoft.com/office/drawing/2014/main" id="{A3E0DACF-AB3D-0870-BFCB-EF85768C14A4}"/>
              </a:ext>
            </a:extLst>
          </p:cNvPr>
          <p:cNvSpPr txBox="1"/>
          <p:nvPr/>
        </p:nvSpPr>
        <p:spPr>
          <a:xfrm>
            <a:off x="4700085" y="1166055"/>
            <a:ext cx="1821043" cy="276999"/>
          </a:xfrm>
          <a:prstGeom prst="rect">
            <a:avLst/>
          </a:prstGeom>
          <a:noFill/>
        </p:spPr>
        <p:txBody>
          <a:bodyPr wrap="square" rtlCol="0">
            <a:spAutoFit/>
          </a:bodyPr>
          <a:lstStyle/>
          <a:p>
            <a:r>
              <a:rPr lang="en-IN" sz="1200" b="1" dirty="0"/>
              <a:t>EDUCATION STARTUPS</a:t>
            </a:r>
          </a:p>
        </p:txBody>
      </p:sp>
      <p:sp>
        <p:nvSpPr>
          <p:cNvPr id="57" name="TextBox 56">
            <a:extLst>
              <a:ext uri="{FF2B5EF4-FFF2-40B4-BE49-F238E27FC236}">
                <a16:creationId xmlns:a16="http://schemas.microsoft.com/office/drawing/2014/main" id="{09808FFB-B082-3A65-3C91-18599ABBB93F}"/>
              </a:ext>
            </a:extLst>
          </p:cNvPr>
          <p:cNvSpPr txBox="1"/>
          <p:nvPr/>
        </p:nvSpPr>
        <p:spPr>
          <a:xfrm>
            <a:off x="7329859" y="1165837"/>
            <a:ext cx="1821043" cy="276999"/>
          </a:xfrm>
          <a:prstGeom prst="rect">
            <a:avLst/>
          </a:prstGeom>
          <a:noFill/>
        </p:spPr>
        <p:txBody>
          <a:bodyPr wrap="square" rtlCol="0">
            <a:spAutoFit/>
          </a:bodyPr>
          <a:lstStyle/>
          <a:p>
            <a:r>
              <a:rPr lang="en-IN" sz="1200"/>
              <a:t> </a:t>
            </a:r>
            <a:r>
              <a:rPr lang="en-IN" sz="1200" b="1"/>
              <a:t>FIN-TECH</a:t>
            </a:r>
            <a:r>
              <a:rPr lang="en-IN" sz="1200" b="1" dirty="0"/>
              <a:t> STARTUPS</a:t>
            </a:r>
          </a:p>
        </p:txBody>
      </p:sp>
      <p:sp>
        <p:nvSpPr>
          <p:cNvPr id="59" name="TextBox 58">
            <a:extLst>
              <a:ext uri="{FF2B5EF4-FFF2-40B4-BE49-F238E27FC236}">
                <a16:creationId xmlns:a16="http://schemas.microsoft.com/office/drawing/2014/main" id="{FF2435B3-ABFD-563C-6AE4-7F6AE16EC71A}"/>
              </a:ext>
            </a:extLst>
          </p:cNvPr>
          <p:cNvSpPr txBox="1"/>
          <p:nvPr/>
        </p:nvSpPr>
        <p:spPr>
          <a:xfrm>
            <a:off x="9897411" y="1165837"/>
            <a:ext cx="1821043" cy="276999"/>
          </a:xfrm>
          <a:prstGeom prst="rect">
            <a:avLst/>
          </a:prstGeom>
          <a:noFill/>
        </p:spPr>
        <p:txBody>
          <a:bodyPr wrap="square" rtlCol="0">
            <a:spAutoFit/>
          </a:bodyPr>
          <a:lstStyle/>
          <a:p>
            <a:r>
              <a:rPr lang="en-IN" sz="1200" b="1" dirty="0"/>
              <a:t>EMPLOYMENT STARTUPS</a:t>
            </a:r>
          </a:p>
        </p:txBody>
      </p:sp>
      <p:pic>
        <p:nvPicPr>
          <p:cNvPr id="1028" name="Picture 4" descr="5 Reasons Why SEO is Important for the Healthcare Industry">
            <a:extLst>
              <a:ext uri="{FF2B5EF4-FFF2-40B4-BE49-F238E27FC236}">
                <a16:creationId xmlns:a16="http://schemas.microsoft.com/office/drawing/2014/main" id="{DF628FB2-6D81-6F58-4F11-988FAC4F28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542" y="1494240"/>
            <a:ext cx="755138" cy="4204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y is Education Important and What is the Purpose of Education">
            <a:extLst>
              <a:ext uri="{FF2B5EF4-FFF2-40B4-BE49-F238E27FC236}">
                <a16:creationId xmlns:a16="http://schemas.microsoft.com/office/drawing/2014/main" id="{86AE8F05-D125-5E3B-FED7-74131A0394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2011" y="1476152"/>
            <a:ext cx="731142" cy="4107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Saksham - Providing education to children in rural areas">
            <a:extLst>
              <a:ext uri="{FF2B5EF4-FFF2-40B4-BE49-F238E27FC236}">
                <a16:creationId xmlns:a16="http://schemas.microsoft.com/office/drawing/2014/main" id="{6A3BE4B2-AD73-F05A-ED92-966DE90218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0085" y="1500179"/>
            <a:ext cx="730778" cy="41078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ural Finance North | Facebook">
            <a:extLst>
              <a:ext uri="{FF2B5EF4-FFF2-40B4-BE49-F238E27FC236}">
                <a16:creationId xmlns:a16="http://schemas.microsoft.com/office/drawing/2014/main" id="{881016DD-FDFC-B3D0-025B-0956AC90C6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7188" y="1461021"/>
            <a:ext cx="632114" cy="44314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tate of employment in India - Latest Current Affairs Updates on State of  employment in India - GKToday">
            <a:extLst>
              <a:ext uri="{FF2B5EF4-FFF2-40B4-BE49-F238E27FC236}">
                <a16:creationId xmlns:a16="http://schemas.microsoft.com/office/drawing/2014/main" id="{573CE621-F355-1A85-38A8-2D4848FD0B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51654" y="1414727"/>
            <a:ext cx="688009" cy="47221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ural startups showcase their innovations and ideas at the Innovators  Startup Conclave (RISC) 2019">
            <a:extLst>
              <a:ext uri="{FF2B5EF4-FFF2-40B4-BE49-F238E27FC236}">
                <a16:creationId xmlns:a16="http://schemas.microsoft.com/office/drawing/2014/main" id="{029F2AAF-B7A8-3256-14B0-793158AB3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76001" y="1423510"/>
            <a:ext cx="696410" cy="46342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HCF — a Beacon of Hope in Rural Healthcare in India">
            <a:extLst>
              <a:ext uri="{FF2B5EF4-FFF2-40B4-BE49-F238E27FC236}">
                <a16:creationId xmlns:a16="http://schemas.microsoft.com/office/drawing/2014/main" id="{96192A95-780C-F825-B928-EF295A9341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47928" y="1476152"/>
            <a:ext cx="815473" cy="45666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Banker And Farmer Negotiating Bank Agriculture Loan In Field Stock Photo,  Picture And Royalty Free Image. Image 160667191.">
            <a:extLst>
              <a:ext uri="{FF2B5EF4-FFF2-40B4-BE49-F238E27FC236}">
                <a16:creationId xmlns:a16="http://schemas.microsoft.com/office/drawing/2014/main" id="{188C09D4-1F1F-D80C-D3FE-41F993D821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01253" y="1440364"/>
            <a:ext cx="723320" cy="4823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6EB0223-1153-5ED1-231D-D63FA425FF40}"/>
              </a:ext>
            </a:extLst>
          </p:cNvPr>
          <p:cNvSpPr txBox="1"/>
          <p:nvPr/>
        </p:nvSpPr>
        <p:spPr>
          <a:xfrm>
            <a:off x="1624533" y="2462256"/>
            <a:ext cx="2944190" cy="772006"/>
          </a:xfrm>
          <a:prstGeom prst="rect">
            <a:avLst/>
          </a:prstGeom>
          <a:noFill/>
        </p:spPr>
        <p:txBody>
          <a:bodyPr wrap="square" rtlCol="0">
            <a:spAutoFit/>
          </a:bodyPr>
          <a:lstStyle/>
          <a:p>
            <a:pPr marL="350520" marR="172720" indent="-171450">
              <a:lnSpc>
                <a:spcPct val="100000"/>
              </a:lnSpc>
              <a:spcBef>
                <a:spcPts val="775"/>
              </a:spcBef>
              <a:buFont typeface="Arial" panose="020B0604020202020204" pitchFamily="34" charset="0"/>
              <a:buChar char="•"/>
            </a:pPr>
            <a:r>
              <a:rPr lang="en-US" sz="900" spc="-55">
                <a:latin typeface="Arial"/>
                <a:cs typeface="Arial"/>
              </a:rPr>
              <a:t>Expand the scope of Svatantra Mediclaim to increase market share in Health insurance </a:t>
            </a:r>
          </a:p>
          <a:p>
            <a:pPr marL="350520" marR="172720" indent="-171450">
              <a:lnSpc>
                <a:spcPct val="100000"/>
              </a:lnSpc>
              <a:spcBef>
                <a:spcPts val="775"/>
              </a:spcBef>
              <a:buFont typeface="Arial" panose="020B0604020202020204" pitchFamily="34" charset="0"/>
              <a:buChar char="•"/>
            </a:pPr>
            <a:r>
              <a:rPr lang="en-US" sz="900" spc="-55">
                <a:latin typeface="Arial"/>
                <a:cs typeface="Arial"/>
              </a:rPr>
              <a:t>Provide insurance coverage for pregnancy complication and increase its rural presence</a:t>
            </a:r>
            <a:endParaRPr lang="en-US" sz="900">
              <a:latin typeface="Arial"/>
              <a:cs typeface="Arial"/>
            </a:endParaRPr>
          </a:p>
        </p:txBody>
      </p:sp>
      <p:pic>
        <p:nvPicPr>
          <p:cNvPr id="2050" name="Picture 2" descr="CARE EDGE assigns AA- rating to Svatantra Microfin Pvt Ltd and Svatantra  Micro Housing Finance Corp Ltd; outlook stable – ThePrint – ANIPressReleases">
            <a:extLst>
              <a:ext uri="{FF2B5EF4-FFF2-40B4-BE49-F238E27FC236}">
                <a16:creationId xmlns:a16="http://schemas.microsoft.com/office/drawing/2014/main" id="{D4C12BE1-3E85-E63E-E623-724D485E2B9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8029" t="23028" r="17948" b="25385"/>
          <a:stretch/>
        </p:blipFill>
        <p:spPr bwMode="auto">
          <a:xfrm>
            <a:off x="249845" y="1204283"/>
            <a:ext cx="1275316" cy="72014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4C7BA1D-66B2-BC03-A714-C47F292CE324}"/>
              </a:ext>
            </a:extLst>
          </p:cNvPr>
          <p:cNvSpPr txBox="1"/>
          <p:nvPr/>
        </p:nvSpPr>
        <p:spPr>
          <a:xfrm>
            <a:off x="4028771" y="2490917"/>
            <a:ext cx="3203355" cy="1179810"/>
          </a:xfrm>
          <a:prstGeom prst="rect">
            <a:avLst/>
          </a:prstGeom>
          <a:noFill/>
        </p:spPr>
        <p:txBody>
          <a:bodyPr wrap="square" rtlCol="0">
            <a:spAutoFit/>
          </a:bodyPr>
          <a:lstStyle/>
          <a:p>
            <a:pPr marL="561975" marR="382270" indent="-171450">
              <a:lnSpc>
                <a:spcPct val="100000"/>
              </a:lnSpc>
              <a:spcBef>
                <a:spcPts val="775"/>
              </a:spcBef>
              <a:buFont typeface="Arial" panose="020B0604020202020204" pitchFamily="34" charset="0"/>
              <a:buChar char="•"/>
            </a:pPr>
            <a:r>
              <a:rPr lang="en-US" sz="1000" b="1">
                <a:latin typeface="Arial"/>
                <a:cs typeface="Arial"/>
              </a:rPr>
              <a:t> </a:t>
            </a:r>
            <a:r>
              <a:rPr lang="en-US" sz="900">
                <a:latin typeface="Arial"/>
                <a:cs typeface="Arial"/>
              </a:rPr>
              <a:t>Provide Micro-finance to Tech based solution and enter into to technology driven education sector</a:t>
            </a:r>
          </a:p>
          <a:p>
            <a:pPr marL="561975" marR="382270" indent="-171450">
              <a:lnSpc>
                <a:spcPct val="100000"/>
              </a:lnSpc>
              <a:spcBef>
                <a:spcPts val="775"/>
              </a:spcBef>
              <a:buFont typeface="Arial" panose="020B0604020202020204" pitchFamily="34" charset="0"/>
              <a:buChar char="•"/>
            </a:pPr>
            <a:r>
              <a:rPr lang="en-US" sz="900">
                <a:latin typeface="Arial"/>
                <a:cs typeface="Arial"/>
              </a:rPr>
              <a:t>Provide affordable education solution to parents with the help of SMPL.</a:t>
            </a:r>
          </a:p>
          <a:p>
            <a:endParaRPr lang="en-IN"/>
          </a:p>
        </p:txBody>
      </p:sp>
      <p:sp>
        <p:nvSpPr>
          <p:cNvPr id="11" name="TextBox 10">
            <a:extLst>
              <a:ext uri="{FF2B5EF4-FFF2-40B4-BE49-F238E27FC236}">
                <a16:creationId xmlns:a16="http://schemas.microsoft.com/office/drawing/2014/main" id="{EC2A57CD-D654-D65E-63E5-9F7DD6825065}"/>
              </a:ext>
            </a:extLst>
          </p:cNvPr>
          <p:cNvSpPr txBox="1"/>
          <p:nvPr/>
        </p:nvSpPr>
        <p:spPr>
          <a:xfrm>
            <a:off x="6637583" y="2481453"/>
            <a:ext cx="3133353" cy="1187505"/>
          </a:xfrm>
          <a:prstGeom prst="rect">
            <a:avLst/>
          </a:prstGeom>
          <a:noFill/>
        </p:spPr>
        <p:txBody>
          <a:bodyPr wrap="square" rtlCol="0">
            <a:spAutoFit/>
          </a:bodyPr>
          <a:lstStyle/>
          <a:p>
            <a:pPr marL="434975" marR="253365" indent="-171450">
              <a:lnSpc>
                <a:spcPct val="100000"/>
              </a:lnSpc>
              <a:spcBef>
                <a:spcPts val="775"/>
              </a:spcBef>
              <a:buFont typeface="Arial" panose="020B0604020202020204" pitchFamily="34" charset="0"/>
              <a:buChar char="•"/>
            </a:pPr>
            <a:r>
              <a:rPr lang="en-US" sz="1050" b="1">
                <a:latin typeface="Arial"/>
                <a:cs typeface="Arial"/>
              </a:rPr>
              <a:t> </a:t>
            </a:r>
            <a:r>
              <a:rPr lang="en-US" sz="900">
                <a:latin typeface="Arial"/>
                <a:cs typeface="Arial"/>
              </a:rPr>
              <a:t>Be the Banking partner with Ezeepay to provide Micro-fin support in Banking/ Insurance facilities.</a:t>
            </a:r>
          </a:p>
          <a:p>
            <a:pPr marL="434975" marR="253365" indent="-171450">
              <a:lnSpc>
                <a:spcPct val="100000"/>
              </a:lnSpc>
              <a:spcBef>
                <a:spcPts val="775"/>
              </a:spcBef>
              <a:buFont typeface="Arial" panose="020B0604020202020204" pitchFamily="34" charset="0"/>
              <a:buChar char="•"/>
            </a:pPr>
            <a:r>
              <a:rPr lang="en-US" sz="900">
                <a:latin typeface="Arial"/>
                <a:cs typeface="Arial"/>
              </a:rPr>
              <a:t>Leverage network of 5L+ agents to penetrate further into rural India</a:t>
            </a:r>
          </a:p>
          <a:p>
            <a:endParaRPr lang="en-IN"/>
          </a:p>
        </p:txBody>
      </p:sp>
      <p:sp>
        <p:nvSpPr>
          <p:cNvPr id="13" name="TextBox 12">
            <a:extLst>
              <a:ext uri="{FF2B5EF4-FFF2-40B4-BE49-F238E27FC236}">
                <a16:creationId xmlns:a16="http://schemas.microsoft.com/office/drawing/2014/main" id="{BA291BAC-FE8B-64F5-BD64-CA9A493E84A9}"/>
              </a:ext>
            </a:extLst>
          </p:cNvPr>
          <p:cNvSpPr txBox="1"/>
          <p:nvPr/>
        </p:nvSpPr>
        <p:spPr>
          <a:xfrm>
            <a:off x="1581430" y="3885754"/>
            <a:ext cx="2549938" cy="1164421"/>
          </a:xfrm>
          <a:prstGeom prst="rect">
            <a:avLst/>
          </a:prstGeom>
          <a:noFill/>
        </p:spPr>
        <p:txBody>
          <a:bodyPr wrap="square">
            <a:spAutoFit/>
          </a:bodyPr>
          <a:lstStyle/>
          <a:p>
            <a:pPr marL="283845" marR="194310" indent="-171450">
              <a:lnSpc>
                <a:spcPct val="100000"/>
              </a:lnSpc>
              <a:spcBef>
                <a:spcPts val="400"/>
              </a:spcBef>
              <a:buFont typeface="Arial" panose="020B0604020202020204" pitchFamily="34" charset="0"/>
              <a:buChar char="•"/>
              <a:tabLst>
                <a:tab pos="285750" algn="l"/>
              </a:tabLst>
            </a:pPr>
            <a:r>
              <a:rPr lang="en-US" sz="900" b="0">
                <a:latin typeface="Arial"/>
                <a:cs typeface="Arial"/>
              </a:rPr>
              <a:t> Leverage Niramai software based technology to strengthen the Svatantra Mediclaim. </a:t>
            </a:r>
          </a:p>
          <a:p>
            <a:pPr marL="283845" marR="194310" indent="-171450">
              <a:lnSpc>
                <a:spcPct val="100000"/>
              </a:lnSpc>
              <a:spcBef>
                <a:spcPts val="400"/>
              </a:spcBef>
              <a:buFont typeface="Arial" panose="020B0604020202020204" pitchFamily="34" charset="0"/>
              <a:buChar char="•"/>
              <a:tabLst>
                <a:tab pos="285750" algn="l"/>
              </a:tabLst>
            </a:pPr>
            <a:endParaRPr lang="en-US" sz="900" b="0">
              <a:latin typeface="Arial"/>
              <a:cs typeface="Arial"/>
            </a:endParaRPr>
          </a:p>
          <a:p>
            <a:pPr marL="283845" marR="194310" indent="-171450">
              <a:lnSpc>
                <a:spcPct val="100000"/>
              </a:lnSpc>
              <a:spcBef>
                <a:spcPts val="400"/>
              </a:spcBef>
              <a:buFont typeface="Arial" panose="020B0604020202020204" pitchFamily="34" charset="0"/>
              <a:buChar char="•"/>
              <a:tabLst>
                <a:tab pos="285750" algn="l"/>
              </a:tabLst>
            </a:pPr>
            <a:r>
              <a:rPr lang="en-US" sz="900" b="0">
                <a:latin typeface="Arial"/>
                <a:cs typeface="Arial"/>
              </a:rPr>
              <a:t>Integrate with Niramai to increase presence and provide micro finance to solve breast cancer in rural India</a:t>
            </a:r>
          </a:p>
        </p:txBody>
      </p:sp>
      <p:sp>
        <p:nvSpPr>
          <p:cNvPr id="14" name="TextBox 13">
            <a:extLst>
              <a:ext uri="{FF2B5EF4-FFF2-40B4-BE49-F238E27FC236}">
                <a16:creationId xmlns:a16="http://schemas.microsoft.com/office/drawing/2014/main" id="{182FB6E0-F2F9-8A22-C7A8-03CEE1AC305A}"/>
              </a:ext>
            </a:extLst>
          </p:cNvPr>
          <p:cNvSpPr txBox="1"/>
          <p:nvPr/>
        </p:nvSpPr>
        <p:spPr>
          <a:xfrm>
            <a:off x="6716928" y="3793089"/>
            <a:ext cx="2702829" cy="1361911"/>
          </a:xfrm>
          <a:prstGeom prst="rect">
            <a:avLst/>
          </a:prstGeom>
          <a:noFill/>
        </p:spPr>
        <p:txBody>
          <a:bodyPr wrap="square">
            <a:spAutoFit/>
          </a:bodyPr>
          <a:lstStyle/>
          <a:p>
            <a:pPr marL="284480" marR="129539" indent="-171450">
              <a:lnSpc>
                <a:spcPct val="100000"/>
              </a:lnSpc>
              <a:spcBef>
                <a:spcPts val="400"/>
              </a:spcBef>
              <a:buFont typeface="Arial" panose="020B0604020202020204" pitchFamily="34" charset="0"/>
              <a:buChar char="•"/>
              <a:tabLst>
                <a:tab pos="286385" algn="l"/>
              </a:tabLst>
            </a:pPr>
            <a:r>
              <a:rPr lang="en-US" sz="1050" b="1">
                <a:latin typeface="Arial" panose="020B0604020202020204" pitchFamily="34" charset="0"/>
                <a:cs typeface="Arial" panose="020B0604020202020204" pitchFamily="34" charset="0"/>
              </a:rPr>
              <a:t> </a:t>
            </a:r>
            <a:r>
              <a:rPr lang="en-US" sz="900">
                <a:latin typeface="Arial" panose="020B0604020202020204" pitchFamily="34" charset="0"/>
                <a:cs typeface="Arial" panose="020B0604020202020204" pitchFamily="34" charset="0"/>
              </a:rPr>
              <a:t> Leverage Avail Finance’s instant loan app to further improve loan portfolio of SMPL. by  providing personal loan instantly.</a:t>
            </a:r>
            <a:br>
              <a:rPr lang="en-US" sz="900">
                <a:latin typeface="Arial" panose="020B0604020202020204" pitchFamily="34" charset="0"/>
                <a:cs typeface="Arial" panose="020B0604020202020204" pitchFamily="34" charset="0"/>
              </a:rPr>
            </a:br>
            <a:br>
              <a:rPr lang="en-US" sz="900">
                <a:latin typeface="Arial" panose="020B0604020202020204" pitchFamily="34" charset="0"/>
                <a:cs typeface="Arial" panose="020B0604020202020204" pitchFamily="34" charset="0"/>
              </a:rPr>
            </a:br>
            <a:r>
              <a:rPr lang="en-US" sz="900" b="0" i="0" kern="1200">
                <a:solidFill>
                  <a:schemeClr val="tx1"/>
                </a:solidFill>
                <a:effectLst/>
                <a:latin typeface="Arial" panose="020B0604020202020204" pitchFamily="34" charset="0"/>
                <a:cs typeface="Arial" panose="020B0604020202020204" pitchFamily="34" charset="0"/>
              </a:rPr>
              <a:t>Facilitate smooth transition of customers from Avail’s instant personal loan to SMPL’s wide loan offerings once the CIBIL score of customer improves.  </a:t>
            </a:r>
            <a:endParaRPr lang="en-US" sz="90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D3605D05-7D7D-CF76-7BF6-4444494542F0}"/>
              </a:ext>
            </a:extLst>
          </p:cNvPr>
          <p:cNvSpPr txBox="1"/>
          <p:nvPr/>
        </p:nvSpPr>
        <p:spPr>
          <a:xfrm>
            <a:off x="4262819" y="3787643"/>
            <a:ext cx="2619115" cy="1210588"/>
          </a:xfrm>
          <a:prstGeom prst="rect">
            <a:avLst/>
          </a:prstGeom>
          <a:noFill/>
        </p:spPr>
        <p:txBody>
          <a:bodyPr wrap="square">
            <a:spAutoFit/>
          </a:bodyPr>
          <a:lstStyle/>
          <a:p>
            <a:pPr marL="284480" marR="215900" indent="-171450">
              <a:lnSpc>
                <a:spcPct val="100000"/>
              </a:lnSpc>
              <a:spcBef>
                <a:spcPts val="400"/>
              </a:spcBef>
              <a:buFont typeface="Arial" panose="020B0604020202020204" pitchFamily="34" charset="0"/>
              <a:buChar char="•"/>
              <a:tabLst>
                <a:tab pos="285750" algn="l"/>
              </a:tabLst>
            </a:pPr>
            <a:r>
              <a:rPr lang="en-US" sz="1050">
                <a:latin typeface="Arial"/>
                <a:cs typeface="Arial"/>
              </a:rPr>
              <a:t>  </a:t>
            </a:r>
            <a:r>
              <a:rPr lang="en-US" sz="900">
                <a:latin typeface="Arial"/>
                <a:cs typeface="Arial"/>
              </a:rPr>
              <a:t>Provide Financing to build next generation Schools in Unreached India.</a:t>
            </a:r>
          </a:p>
          <a:p>
            <a:pPr marL="284480" marR="215900" indent="-171450">
              <a:lnSpc>
                <a:spcPct val="100000"/>
              </a:lnSpc>
              <a:spcBef>
                <a:spcPts val="400"/>
              </a:spcBef>
              <a:buFont typeface="Arial" panose="020B0604020202020204" pitchFamily="34" charset="0"/>
              <a:buChar char="•"/>
              <a:tabLst>
                <a:tab pos="285750" algn="l"/>
              </a:tabLst>
            </a:pPr>
            <a:endParaRPr lang="en-US" sz="900">
              <a:latin typeface="Arial"/>
              <a:cs typeface="Arial"/>
            </a:endParaRPr>
          </a:p>
          <a:p>
            <a:pPr marL="284480" marR="215900" indent="-171450">
              <a:lnSpc>
                <a:spcPct val="100000"/>
              </a:lnSpc>
              <a:spcBef>
                <a:spcPts val="400"/>
              </a:spcBef>
              <a:buFont typeface="Arial" panose="020B0604020202020204" pitchFamily="34" charset="0"/>
              <a:buChar char="•"/>
              <a:tabLst>
                <a:tab pos="285750" algn="l"/>
              </a:tabLst>
            </a:pPr>
            <a:r>
              <a:rPr lang="en-US" sz="900">
                <a:latin typeface="Arial"/>
                <a:cs typeface="Arial"/>
              </a:rPr>
              <a:t>Expand its reach to Untapped 15000+ students across India  through  Cograd startup</a:t>
            </a:r>
            <a:r>
              <a:rPr lang="en-US" sz="1050">
                <a:latin typeface="Arial"/>
                <a:cs typeface="Arial"/>
              </a:rPr>
              <a:t>.</a:t>
            </a:r>
          </a:p>
        </p:txBody>
      </p:sp>
      <p:sp>
        <p:nvSpPr>
          <p:cNvPr id="18" name="TextBox 17">
            <a:extLst>
              <a:ext uri="{FF2B5EF4-FFF2-40B4-BE49-F238E27FC236}">
                <a16:creationId xmlns:a16="http://schemas.microsoft.com/office/drawing/2014/main" id="{BA1805B0-4080-7F4F-32BF-9F55BC5F7495}"/>
              </a:ext>
            </a:extLst>
          </p:cNvPr>
          <p:cNvSpPr txBox="1"/>
          <p:nvPr/>
        </p:nvSpPr>
        <p:spPr>
          <a:xfrm>
            <a:off x="9422397" y="3836841"/>
            <a:ext cx="2596509" cy="1187505"/>
          </a:xfrm>
          <a:prstGeom prst="rect">
            <a:avLst/>
          </a:prstGeom>
          <a:noFill/>
        </p:spPr>
        <p:txBody>
          <a:bodyPr wrap="square">
            <a:spAutoFit/>
          </a:bodyPr>
          <a:lstStyle/>
          <a:p>
            <a:pPr marL="113030" marR="224154" indent="0">
              <a:lnSpc>
                <a:spcPct val="100000"/>
              </a:lnSpc>
              <a:spcBef>
                <a:spcPts val="400"/>
              </a:spcBef>
              <a:buFont typeface="Wingdings"/>
              <a:buNone/>
              <a:tabLst>
                <a:tab pos="286385" algn="l"/>
              </a:tabLst>
            </a:pPr>
            <a:r>
              <a:rPr lang="en-IN" sz="1050" b="1">
                <a:latin typeface="Arial"/>
                <a:cs typeface="Arial"/>
              </a:rPr>
              <a:t> </a:t>
            </a:r>
            <a:r>
              <a:rPr lang="en-IN" sz="900">
                <a:latin typeface="Arial"/>
                <a:cs typeface="Arial"/>
              </a:rPr>
              <a:t>Provide Micro-Fin solutions to strengthen inclusive growth by offering job opportunities, digital training etc.</a:t>
            </a:r>
          </a:p>
          <a:p>
            <a:pPr marL="113030" marR="224154" indent="0">
              <a:lnSpc>
                <a:spcPct val="100000"/>
              </a:lnSpc>
              <a:spcBef>
                <a:spcPts val="400"/>
              </a:spcBef>
              <a:buFont typeface="Wingdings"/>
              <a:buNone/>
              <a:tabLst>
                <a:tab pos="286385" algn="l"/>
              </a:tabLst>
            </a:pPr>
            <a:endParaRPr lang="en-IN" sz="900">
              <a:latin typeface="Arial"/>
              <a:cs typeface="Arial"/>
            </a:endParaRPr>
          </a:p>
          <a:p>
            <a:pPr marL="113030" marR="224154" indent="0">
              <a:lnSpc>
                <a:spcPct val="100000"/>
              </a:lnSpc>
              <a:spcBef>
                <a:spcPts val="400"/>
              </a:spcBef>
              <a:buFont typeface="Wingdings"/>
              <a:buNone/>
              <a:tabLst>
                <a:tab pos="286385" algn="l"/>
              </a:tabLst>
            </a:pPr>
            <a:r>
              <a:rPr lang="en-IN" sz="900">
                <a:latin typeface="Arial"/>
                <a:cs typeface="Arial"/>
              </a:rPr>
              <a:t>Helps Gig workers to provide digital learning experience with Entrepreneurial Mindsets.</a:t>
            </a:r>
          </a:p>
        </p:txBody>
      </p:sp>
      <p:sp>
        <p:nvSpPr>
          <p:cNvPr id="19" name="TextBox 18">
            <a:extLst>
              <a:ext uri="{FF2B5EF4-FFF2-40B4-BE49-F238E27FC236}">
                <a16:creationId xmlns:a16="http://schemas.microsoft.com/office/drawing/2014/main" id="{3878B789-F4F7-37FE-9752-7F3242F167FD}"/>
              </a:ext>
            </a:extLst>
          </p:cNvPr>
          <p:cNvSpPr txBox="1"/>
          <p:nvPr/>
        </p:nvSpPr>
        <p:spPr>
          <a:xfrm>
            <a:off x="1243064" y="5428932"/>
            <a:ext cx="3019755" cy="1251625"/>
          </a:xfrm>
          <a:prstGeom prst="rect">
            <a:avLst/>
          </a:prstGeom>
          <a:noFill/>
        </p:spPr>
        <p:txBody>
          <a:bodyPr wrap="square">
            <a:spAutoFit/>
          </a:bodyPr>
          <a:lstStyle/>
          <a:p>
            <a:pPr marL="478790" marR="459740" indent="-6350" algn="l">
              <a:lnSpc>
                <a:spcPct val="100000"/>
              </a:lnSpc>
              <a:spcBef>
                <a:spcPts val="1335"/>
              </a:spcBef>
            </a:pPr>
            <a:r>
              <a:rPr lang="en-IN" sz="1050" b="1">
                <a:latin typeface="Arial"/>
                <a:cs typeface="Arial"/>
              </a:rPr>
              <a:t>Medyseva: </a:t>
            </a:r>
            <a:r>
              <a:rPr lang="en-IN" sz="900">
                <a:latin typeface="Arial"/>
                <a:cs typeface="Arial"/>
              </a:rPr>
              <a:t>Leverage on Medysevas focuses on telemedicine with art of Tech.</a:t>
            </a:r>
          </a:p>
          <a:p>
            <a:pPr marL="478790" marR="459740" indent="-6350" algn="l">
              <a:lnSpc>
                <a:spcPct val="100000"/>
              </a:lnSpc>
              <a:spcBef>
                <a:spcPts val="1335"/>
              </a:spcBef>
            </a:pPr>
            <a:r>
              <a:rPr lang="en-IN" sz="900">
                <a:latin typeface="Arial"/>
                <a:cs typeface="Arial"/>
              </a:rPr>
              <a:t>Help Medyseva bridge gap between urban doctors and rural patients by providing micro-fin solution in rural areas.</a:t>
            </a:r>
          </a:p>
        </p:txBody>
      </p:sp>
      <p:sp>
        <p:nvSpPr>
          <p:cNvPr id="20" name="TextBox 19">
            <a:extLst>
              <a:ext uri="{FF2B5EF4-FFF2-40B4-BE49-F238E27FC236}">
                <a16:creationId xmlns:a16="http://schemas.microsoft.com/office/drawing/2014/main" id="{2E881184-FABB-4D2F-FE03-71E48B18E350}"/>
              </a:ext>
            </a:extLst>
          </p:cNvPr>
          <p:cNvSpPr txBox="1"/>
          <p:nvPr/>
        </p:nvSpPr>
        <p:spPr>
          <a:xfrm>
            <a:off x="4217715" y="5588209"/>
            <a:ext cx="2619116" cy="974626"/>
          </a:xfrm>
          <a:prstGeom prst="rect">
            <a:avLst/>
          </a:prstGeom>
          <a:noFill/>
        </p:spPr>
        <p:txBody>
          <a:bodyPr wrap="square">
            <a:spAutoFit/>
          </a:bodyPr>
          <a:lstStyle/>
          <a:p>
            <a:pPr marL="165100" marR="158115" indent="1270">
              <a:lnSpc>
                <a:spcPct val="100000"/>
              </a:lnSpc>
              <a:spcBef>
                <a:spcPts val="1335"/>
              </a:spcBef>
            </a:pPr>
            <a:r>
              <a:rPr lang="en-IN" sz="1050" b="1">
                <a:latin typeface="Arial"/>
                <a:cs typeface="Arial"/>
              </a:rPr>
              <a:t>Thinkzone: </a:t>
            </a:r>
            <a:r>
              <a:rPr lang="en-IN" sz="900">
                <a:latin typeface="Arial"/>
                <a:cs typeface="Arial"/>
              </a:rPr>
              <a:t>SMPL can help mentor youths in under resourced communities to become Micro- Entrepreneurs.</a:t>
            </a:r>
          </a:p>
          <a:p>
            <a:pPr marL="165100" marR="158115" indent="1270">
              <a:lnSpc>
                <a:spcPct val="100000"/>
              </a:lnSpc>
              <a:spcBef>
                <a:spcPts val="1335"/>
              </a:spcBef>
            </a:pPr>
            <a:r>
              <a:rPr lang="en-IN" sz="900">
                <a:latin typeface="Arial"/>
                <a:cs typeface="Arial"/>
              </a:rPr>
              <a:t>Provide Financing to support learning for children's aged 3-10 yrs. category.</a:t>
            </a:r>
          </a:p>
        </p:txBody>
      </p:sp>
      <p:sp>
        <p:nvSpPr>
          <p:cNvPr id="21" name="TextBox 20">
            <a:extLst>
              <a:ext uri="{FF2B5EF4-FFF2-40B4-BE49-F238E27FC236}">
                <a16:creationId xmlns:a16="http://schemas.microsoft.com/office/drawing/2014/main" id="{3E029FBE-1703-9F5E-2BE3-09A2C59DA0EE}"/>
              </a:ext>
            </a:extLst>
          </p:cNvPr>
          <p:cNvSpPr txBox="1"/>
          <p:nvPr/>
        </p:nvSpPr>
        <p:spPr>
          <a:xfrm>
            <a:off x="6689280" y="5260877"/>
            <a:ext cx="2784389" cy="1418337"/>
          </a:xfrm>
          <a:prstGeom prst="rect">
            <a:avLst/>
          </a:prstGeom>
          <a:noFill/>
        </p:spPr>
        <p:txBody>
          <a:bodyPr wrap="square">
            <a:spAutoFit/>
          </a:bodyPr>
          <a:lstStyle/>
          <a:p>
            <a:pPr marL="252729" marR="243840" indent="1270">
              <a:lnSpc>
                <a:spcPct val="100000"/>
              </a:lnSpc>
              <a:spcBef>
                <a:spcPts val="1335"/>
              </a:spcBef>
            </a:pPr>
            <a:r>
              <a:rPr lang="en-IN" sz="1050" b="1">
                <a:latin typeface="Arial"/>
                <a:cs typeface="Arial"/>
              </a:rPr>
              <a:t> </a:t>
            </a:r>
          </a:p>
          <a:p>
            <a:pPr marL="252729" marR="243840" indent="1270">
              <a:lnSpc>
                <a:spcPct val="100000"/>
              </a:lnSpc>
              <a:spcBef>
                <a:spcPts val="1335"/>
              </a:spcBef>
            </a:pPr>
            <a:r>
              <a:rPr lang="en-IN" sz="900">
                <a:latin typeface="Arial"/>
                <a:cs typeface="Arial"/>
              </a:rPr>
              <a:t>Partner with gram cover to expand SMPLs insurance portfolio to Life, Motor, Crop and Livestock’s.</a:t>
            </a:r>
          </a:p>
          <a:p>
            <a:pPr marL="252729" marR="243840" indent="1270">
              <a:lnSpc>
                <a:spcPct val="100000"/>
              </a:lnSpc>
              <a:spcBef>
                <a:spcPts val="1335"/>
              </a:spcBef>
            </a:pPr>
            <a:r>
              <a:rPr lang="en-IN" sz="900">
                <a:latin typeface="Arial"/>
                <a:cs typeface="Arial"/>
              </a:rPr>
              <a:t>Leverage on its Assisted Tech Model for Customised products and POSP partnership.</a:t>
            </a:r>
          </a:p>
        </p:txBody>
      </p:sp>
      <p:sp>
        <p:nvSpPr>
          <p:cNvPr id="24" name="TextBox 23">
            <a:extLst>
              <a:ext uri="{FF2B5EF4-FFF2-40B4-BE49-F238E27FC236}">
                <a16:creationId xmlns:a16="http://schemas.microsoft.com/office/drawing/2014/main" id="{BA4DE5C2-6DD0-EB83-FD79-4DFCE4D9A22E}"/>
              </a:ext>
            </a:extLst>
          </p:cNvPr>
          <p:cNvSpPr txBox="1"/>
          <p:nvPr/>
        </p:nvSpPr>
        <p:spPr>
          <a:xfrm>
            <a:off x="9450645" y="5253237"/>
            <a:ext cx="2619115" cy="1408078"/>
          </a:xfrm>
          <a:prstGeom prst="rect">
            <a:avLst/>
          </a:prstGeom>
          <a:noFill/>
        </p:spPr>
        <p:txBody>
          <a:bodyPr wrap="square">
            <a:spAutoFit/>
          </a:bodyPr>
          <a:lstStyle/>
          <a:p>
            <a:pPr>
              <a:lnSpc>
                <a:spcPct val="100000"/>
              </a:lnSpc>
              <a:spcBef>
                <a:spcPts val="45"/>
              </a:spcBef>
            </a:pPr>
            <a:r>
              <a:rPr lang="en-IN" sz="1050" b="1">
                <a:latin typeface="Arial"/>
                <a:cs typeface="Arial"/>
              </a:rPr>
              <a:t>                     </a:t>
            </a:r>
          </a:p>
          <a:p>
            <a:pPr>
              <a:lnSpc>
                <a:spcPct val="100000"/>
              </a:lnSpc>
              <a:spcBef>
                <a:spcPts val="45"/>
              </a:spcBef>
            </a:pPr>
            <a:endParaRPr lang="en-IN" sz="1050" b="1">
              <a:latin typeface="Arial"/>
              <a:cs typeface="Arial"/>
            </a:endParaRPr>
          </a:p>
          <a:p>
            <a:pPr marL="171450" indent="-171450">
              <a:lnSpc>
                <a:spcPct val="100000"/>
              </a:lnSpc>
              <a:spcBef>
                <a:spcPts val="45"/>
              </a:spcBef>
              <a:buFont typeface="Arial" panose="020B0604020202020204" pitchFamily="34" charset="0"/>
              <a:buChar char="•"/>
            </a:pPr>
            <a:r>
              <a:rPr lang="en-IN" sz="1050" b="1">
                <a:latin typeface="Arial"/>
                <a:cs typeface="Arial"/>
              </a:rPr>
              <a:t> </a:t>
            </a:r>
            <a:r>
              <a:rPr lang="en-IN" sz="900">
                <a:latin typeface="Arial"/>
                <a:cs typeface="Arial"/>
              </a:rPr>
              <a:t>Through Gocoop, SMPL can provide  Financing to Local Artisans and Handloom workers to produce hand made natural and sustainable products.</a:t>
            </a:r>
          </a:p>
          <a:p>
            <a:pPr marL="171450" indent="-171450">
              <a:lnSpc>
                <a:spcPct val="100000"/>
              </a:lnSpc>
              <a:spcBef>
                <a:spcPts val="45"/>
              </a:spcBef>
              <a:buFont typeface="Arial" panose="020B0604020202020204" pitchFamily="34" charset="0"/>
              <a:buChar char="•"/>
            </a:pPr>
            <a:endParaRPr lang="en-IN" sz="900">
              <a:latin typeface="Arial"/>
              <a:cs typeface="Arial"/>
            </a:endParaRPr>
          </a:p>
          <a:p>
            <a:pPr marL="171450" indent="-171450">
              <a:lnSpc>
                <a:spcPct val="100000"/>
              </a:lnSpc>
              <a:spcBef>
                <a:spcPts val="45"/>
              </a:spcBef>
              <a:buFont typeface="Arial" panose="020B0604020202020204" pitchFamily="34" charset="0"/>
              <a:buChar char="•"/>
            </a:pPr>
            <a:r>
              <a:rPr lang="en-IN" sz="900">
                <a:latin typeface="Arial"/>
                <a:cs typeface="Arial"/>
              </a:rPr>
              <a:t>Support sustainable Livelihood by empowering rural Industries.</a:t>
            </a:r>
          </a:p>
        </p:txBody>
      </p:sp>
      <p:pic>
        <p:nvPicPr>
          <p:cNvPr id="26" name="Picture 25">
            <a:extLst>
              <a:ext uri="{FF2B5EF4-FFF2-40B4-BE49-F238E27FC236}">
                <a16:creationId xmlns:a16="http://schemas.microsoft.com/office/drawing/2014/main" id="{A5FCC98B-70C1-3505-4625-22BE7379D686}"/>
              </a:ext>
            </a:extLst>
          </p:cNvPr>
          <p:cNvPicPr>
            <a:picLocks noChangeAspect="1"/>
          </p:cNvPicPr>
          <p:nvPr/>
        </p:nvPicPr>
        <p:blipFill rotWithShape="1">
          <a:blip r:embed="rId13">
            <a:extLst>
              <a:ext uri="{28A0092B-C50C-407E-A947-70E740481C1C}">
                <a14:useLocalDpi xmlns:a14="http://schemas.microsoft.com/office/drawing/2010/main" val="0"/>
              </a:ext>
            </a:extLst>
          </a:blip>
          <a:srcRect l="10714" t="19728" r="10130"/>
          <a:stretch/>
        </p:blipFill>
        <p:spPr>
          <a:xfrm>
            <a:off x="11302654" y="2047586"/>
            <a:ext cx="674017" cy="226045"/>
          </a:xfrm>
          <a:prstGeom prst="rect">
            <a:avLst/>
          </a:prstGeom>
        </p:spPr>
      </p:pic>
      <p:sp>
        <p:nvSpPr>
          <p:cNvPr id="27" name="TextBox 26">
            <a:extLst>
              <a:ext uri="{FF2B5EF4-FFF2-40B4-BE49-F238E27FC236}">
                <a16:creationId xmlns:a16="http://schemas.microsoft.com/office/drawing/2014/main" id="{2892B43E-B046-AE7F-4580-90952A30E9F9}"/>
              </a:ext>
            </a:extLst>
          </p:cNvPr>
          <p:cNvSpPr txBox="1"/>
          <p:nvPr/>
        </p:nvSpPr>
        <p:spPr>
          <a:xfrm>
            <a:off x="9710069" y="5121155"/>
            <a:ext cx="1238920" cy="307777"/>
          </a:xfrm>
          <a:prstGeom prst="rect">
            <a:avLst/>
          </a:prstGeom>
          <a:noFill/>
        </p:spPr>
        <p:txBody>
          <a:bodyPr wrap="square" rtlCol="0">
            <a:spAutoFit/>
          </a:bodyPr>
          <a:lstStyle/>
          <a:p>
            <a:r>
              <a:rPr lang="en-IN" sz="1400" b="1"/>
              <a:t>GOCOOP</a:t>
            </a:r>
          </a:p>
        </p:txBody>
      </p:sp>
      <p:sp>
        <p:nvSpPr>
          <p:cNvPr id="28" name="TextBox 27">
            <a:extLst>
              <a:ext uri="{FF2B5EF4-FFF2-40B4-BE49-F238E27FC236}">
                <a16:creationId xmlns:a16="http://schemas.microsoft.com/office/drawing/2014/main" id="{CF561A50-3D16-3763-DF1E-B9CBF32BC14F}"/>
              </a:ext>
            </a:extLst>
          </p:cNvPr>
          <p:cNvSpPr txBox="1"/>
          <p:nvPr/>
        </p:nvSpPr>
        <p:spPr>
          <a:xfrm>
            <a:off x="9303203" y="2416360"/>
            <a:ext cx="2742771" cy="1072088"/>
          </a:xfrm>
          <a:prstGeom prst="rect">
            <a:avLst/>
          </a:prstGeom>
          <a:noFill/>
        </p:spPr>
        <p:txBody>
          <a:bodyPr wrap="square">
            <a:spAutoFit/>
          </a:bodyPr>
          <a:lstStyle/>
          <a:p>
            <a:pPr marL="313055" marR="133985" indent="-171450">
              <a:lnSpc>
                <a:spcPct val="100000"/>
              </a:lnSpc>
              <a:spcBef>
                <a:spcPts val="775"/>
              </a:spcBef>
              <a:buFont typeface="Arial" panose="020B0604020202020204" pitchFamily="34" charset="0"/>
              <a:buChar char="•"/>
            </a:pPr>
            <a:r>
              <a:rPr lang="en-US" sz="1200" b="1" spc="-55">
                <a:latin typeface="Arial"/>
                <a:cs typeface="Arial"/>
              </a:rPr>
              <a:t> </a:t>
            </a:r>
            <a:r>
              <a:rPr lang="en-US" sz="900" spc="-55">
                <a:latin typeface="Arial" panose="020B0604020202020204" pitchFamily="34" charset="0"/>
                <a:cs typeface="Arial" panose="020B0604020202020204" pitchFamily="34" charset="0"/>
              </a:rPr>
              <a:t>SMPL can  provide Micro-fin to Rural Entrepreneurs to sell , grow and scale with Frontier Markets Phygital Infrastructure.</a:t>
            </a:r>
          </a:p>
          <a:p>
            <a:pPr marL="313055" marR="133985" indent="-171450">
              <a:lnSpc>
                <a:spcPct val="100000"/>
              </a:lnSpc>
              <a:spcBef>
                <a:spcPts val="775"/>
              </a:spcBef>
              <a:buFont typeface="Arial" panose="020B0604020202020204" pitchFamily="34" charset="0"/>
              <a:buChar char="•"/>
            </a:pPr>
            <a:r>
              <a:rPr lang="en-US" sz="900" spc="-55">
                <a:latin typeface="Arial" panose="020B0604020202020204" pitchFamily="34" charset="0"/>
                <a:cs typeface="Arial" panose="020B0604020202020204" pitchFamily="34" charset="0"/>
              </a:rPr>
              <a:t> Can  connect with 21K+ rural  women of FM salesforce and solve unemployment issue in rural India</a:t>
            </a:r>
            <a:r>
              <a:rPr lang="en-US" sz="900" spc="-55">
                <a:latin typeface="Arial"/>
                <a:cs typeface="Arial"/>
              </a:rPr>
              <a:t>.</a:t>
            </a:r>
            <a:endParaRPr lang="en-IN" sz="900">
              <a:latin typeface="Arial"/>
              <a:cs typeface="Arial"/>
            </a:endParaRPr>
          </a:p>
        </p:txBody>
      </p:sp>
      <p:sp>
        <p:nvSpPr>
          <p:cNvPr id="12" name="TextBox 11">
            <a:extLst>
              <a:ext uri="{FF2B5EF4-FFF2-40B4-BE49-F238E27FC236}">
                <a16:creationId xmlns:a16="http://schemas.microsoft.com/office/drawing/2014/main" id="{C68A68D8-699B-88F8-FA4C-65227EB5A06C}"/>
              </a:ext>
            </a:extLst>
          </p:cNvPr>
          <p:cNvSpPr txBox="1"/>
          <p:nvPr/>
        </p:nvSpPr>
        <p:spPr>
          <a:xfrm>
            <a:off x="2054191" y="2035424"/>
            <a:ext cx="1238920" cy="307777"/>
          </a:xfrm>
          <a:prstGeom prst="rect">
            <a:avLst/>
          </a:prstGeom>
          <a:noFill/>
        </p:spPr>
        <p:txBody>
          <a:bodyPr wrap="square" rtlCol="0">
            <a:spAutoFit/>
          </a:bodyPr>
          <a:lstStyle/>
          <a:p>
            <a:r>
              <a:rPr lang="en-IN" sz="1400" b="1"/>
              <a:t>MAATRIVITA</a:t>
            </a:r>
          </a:p>
        </p:txBody>
      </p:sp>
      <p:sp>
        <p:nvSpPr>
          <p:cNvPr id="29" name="TextBox 28">
            <a:extLst>
              <a:ext uri="{FF2B5EF4-FFF2-40B4-BE49-F238E27FC236}">
                <a16:creationId xmlns:a16="http://schemas.microsoft.com/office/drawing/2014/main" id="{E12DE894-3DCC-DEB4-C23B-EF9549295D76}"/>
              </a:ext>
            </a:extLst>
          </p:cNvPr>
          <p:cNvSpPr txBox="1"/>
          <p:nvPr/>
        </p:nvSpPr>
        <p:spPr>
          <a:xfrm>
            <a:off x="7334325" y="2014844"/>
            <a:ext cx="1238920" cy="307777"/>
          </a:xfrm>
          <a:prstGeom prst="rect">
            <a:avLst/>
          </a:prstGeom>
          <a:noFill/>
        </p:spPr>
        <p:txBody>
          <a:bodyPr wrap="square" rtlCol="0">
            <a:spAutoFit/>
          </a:bodyPr>
          <a:lstStyle/>
          <a:p>
            <a:r>
              <a:rPr lang="en-IN" sz="1400" b="1"/>
              <a:t>EZEEPAY</a:t>
            </a:r>
          </a:p>
        </p:txBody>
      </p:sp>
      <p:sp>
        <p:nvSpPr>
          <p:cNvPr id="30" name="TextBox 29">
            <a:extLst>
              <a:ext uri="{FF2B5EF4-FFF2-40B4-BE49-F238E27FC236}">
                <a16:creationId xmlns:a16="http://schemas.microsoft.com/office/drawing/2014/main" id="{AC700F86-4ADE-260D-DF4F-BDF29926622B}"/>
              </a:ext>
            </a:extLst>
          </p:cNvPr>
          <p:cNvSpPr txBox="1"/>
          <p:nvPr/>
        </p:nvSpPr>
        <p:spPr>
          <a:xfrm>
            <a:off x="4613525" y="2007956"/>
            <a:ext cx="1314346" cy="307777"/>
          </a:xfrm>
          <a:prstGeom prst="rect">
            <a:avLst/>
          </a:prstGeom>
          <a:noFill/>
        </p:spPr>
        <p:txBody>
          <a:bodyPr wrap="square" rtlCol="0">
            <a:spAutoFit/>
          </a:bodyPr>
          <a:lstStyle/>
          <a:p>
            <a:r>
              <a:rPr lang="en-IN" sz="1400" b="1"/>
              <a:t>CONVEGENIUS</a:t>
            </a:r>
          </a:p>
        </p:txBody>
      </p:sp>
      <p:sp>
        <p:nvSpPr>
          <p:cNvPr id="31" name="TextBox 30">
            <a:extLst>
              <a:ext uri="{FF2B5EF4-FFF2-40B4-BE49-F238E27FC236}">
                <a16:creationId xmlns:a16="http://schemas.microsoft.com/office/drawing/2014/main" id="{491A8981-21F8-BDCA-4F4C-A02CF35BA7DF}"/>
              </a:ext>
            </a:extLst>
          </p:cNvPr>
          <p:cNvSpPr txBox="1"/>
          <p:nvPr/>
        </p:nvSpPr>
        <p:spPr>
          <a:xfrm>
            <a:off x="9507637" y="1997787"/>
            <a:ext cx="1741722" cy="307777"/>
          </a:xfrm>
          <a:prstGeom prst="rect">
            <a:avLst/>
          </a:prstGeom>
          <a:noFill/>
        </p:spPr>
        <p:txBody>
          <a:bodyPr wrap="square" rtlCol="0">
            <a:spAutoFit/>
          </a:bodyPr>
          <a:lstStyle/>
          <a:p>
            <a:r>
              <a:rPr lang="en-IN" sz="1400" b="1"/>
              <a:t>FRONTIER MARKETS</a:t>
            </a:r>
          </a:p>
        </p:txBody>
      </p:sp>
      <p:sp>
        <p:nvSpPr>
          <p:cNvPr id="32" name="TextBox 31">
            <a:extLst>
              <a:ext uri="{FF2B5EF4-FFF2-40B4-BE49-F238E27FC236}">
                <a16:creationId xmlns:a16="http://schemas.microsoft.com/office/drawing/2014/main" id="{8C4965E8-0D69-2C91-DE6F-5B0DE99E3E44}"/>
              </a:ext>
            </a:extLst>
          </p:cNvPr>
          <p:cNvSpPr txBox="1"/>
          <p:nvPr/>
        </p:nvSpPr>
        <p:spPr>
          <a:xfrm>
            <a:off x="2028067" y="3495741"/>
            <a:ext cx="1238920" cy="307777"/>
          </a:xfrm>
          <a:prstGeom prst="rect">
            <a:avLst/>
          </a:prstGeom>
          <a:noFill/>
        </p:spPr>
        <p:txBody>
          <a:bodyPr wrap="square" rtlCol="0">
            <a:spAutoFit/>
          </a:bodyPr>
          <a:lstStyle/>
          <a:p>
            <a:r>
              <a:rPr lang="en-IN" sz="1400" b="1"/>
              <a:t>NIRAMAI</a:t>
            </a:r>
          </a:p>
        </p:txBody>
      </p:sp>
      <p:sp>
        <p:nvSpPr>
          <p:cNvPr id="33" name="TextBox 32">
            <a:extLst>
              <a:ext uri="{FF2B5EF4-FFF2-40B4-BE49-F238E27FC236}">
                <a16:creationId xmlns:a16="http://schemas.microsoft.com/office/drawing/2014/main" id="{37A62B7C-8A02-9785-3E6B-9A8C5A01E4EA}"/>
              </a:ext>
            </a:extLst>
          </p:cNvPr>
          <p:cNvSpPr txBox="1"/>
          <p:nvPr/>
        </p:nvSpPr>
        <p:spPr>
          <a:xfrm>
            <a:off x="4632394" y="3469537"/>
            <a:ext cx="1238920" cy="307777"/>
          </a:xfrm>
          <a:prstGeom prst="rect">
            <a:avLst/>
          </a:prstGeom>
          <a:noFill/>
        </p:spPr>
        <p:txBody>
          <a:bodyPr wrap="square" rtlCol="0">
            <a:spAutoFit/>
          </a:bodyPr>
          <a:lstStyle/>
          <a:p>
            <a:r>
              <a:rPr lang="en-IN" sz="1400" b="1"/>
              <a:t>COGRAD</a:t>
            </a:r>
          </a:p>
        </p:txBody>
      </p:sp>
      <p:sp>
        <p:nvSpPr>
          <p:cNvPr id="34" name="TextBox 33">
            <a:extLst>
              <a:ext uri="{FF2B5EF4-FFF2-40B4-BE49-F238E27FC236}">
                <a16:creationId xmlns:a16="http://schemas.microsoft.com/office/drawing/2014/main" id="{FD1041EB-6841-4523-F9F5-909DCA01BEBD}"/>
              </a:ext>
            </a:extLst>
          </p:cNvPr>
          <p:cNvSpPr txBox="1"/>
          <p:nvPr/>
        </p:nvSpPr>
        <p:spPr>
          <a:xfrm>
            <a:off x="7084669" y="3465192"/>
            <a:ext cx="1347325" cy="307777"/>
          </a:xfrm>
          <a:prstGeom prst="rect">
            <a:avLst/>
          </a:prstGeom>
          <a:noFill/>
        </p:spPr>
        <p:txBody>
          <a:bodyPr wrap="square" rtlCol="0">
            <a:spAutoFit/>
          </a:bodyPr>
          <a:lstStyle/>
          <a:p>
            <a:r>
              <a:rPr lang="en-IN" sz="1400" b="1"/>
              <a:t>AVAIL FINANCE</a:t>
            </a:r>
          </a:p>
        </p:txBody>
      </p:sp>
      <p:sp>
        <p:nvSpPr>
          <p:cNvPr id="35" name="TextBox 34">
            <a:extLst>
              <a:ext uri="{FF2B5EF4-FFF2-40B4-BE49-F238E27FC236}">
                <a16:creationId xmlns:a16="http://schemas.microsoft.com/office/drawing/2014/main" id="{17F8B668-91AB-2DAF-9493-2687D26751BA}"/>
              </a:ext>
            </a:extLst>
          </p:cNvPr>
          <p:cNvSpPr txBox="1"/>
          <p:nvPr/>
        </p:nvSpPr>
        <p:spPr>
          <a:xfrm>
            <a:off x="9754817" y="3495741"/>
            <a:ext cx="1238920" cy="307777"/>
          </a:xfrm>
          <a:prstGeom prst="rect">
            <a:avLst/>
          </a:prstGeom>
          <a:noFill/>
        </p:spPr>
        <p:txBody>
          <a:bodyPr wrap="square" rtlCol="0">
            <a:spAutoFit/>
          </a:bodyPr>
          <a:lstStyle/>
          <a:p>
            <a:r>
              <a:rPr lang="en-IN" sz="1400" b="1"/>
              <a:t>MIMO</a:t>
            </a:r>
          </a:p>
        </p:txBody>
      </p:sp>
      <p:sp>
        <p:nvSpPr>
          <p:cNvPr id="36" name="TextBox 35">
            <a:extLst>
              <a:ext uri="{FF2B5EF4-FFF2-40B4-BE49-F238E27FC236}">
                <a16:creationId xmlns:a16="http://schemas.microsoft.com/office/drawing/2014/main" id="{9F841B6D-AE9D-B793-E017-F70785685963}"/>
              </a:ext>
            </a:extLst>
          </p:cNvPr>
          <p:cNvSpPr txBox="1"/>
          <p:nvPr/>
        </p:nvSpPr>
        <p:spPr>
          <a:xfrm>
            <a:off x="1925403" y="5121155"/>
            <a:ext cx="1238920" cy="307777"/>
          </a:xfrm>
          <a:prstGeom prst="rect">
            <a:avLst/>
          </a:prstGeom>
          <a:noFill/>
        </p:spPr>
        <p:txBody>
          <a:bodyPr wrap="square" rtlCol="0">
            <a:spAutoFit/>
          </a:bodyPr>
          <a:lstStyle/>
          <a:p>
            <a:r>
              <a:rPr lang="en-IN" sz="1400" b="1"/>
              <a:t>MEDYSEVA</a:t>
            </a:r>
          </a:p>
        </p:txBody>
      </p:sp>
      <p:sp>
        <p:nvSpPr>
          <p:cNvPr id="37" name="TextBox 36">
            <a:extLst>
              <a:ext uri="{FF2B5EF4-FFF2-40B4-BE49-F238E27FC236}">
                <a16:creationId xmlns:a16="http://schemas.microsoft.com/office/drawing/2014/main" id="{AF20FF24-6286-76DE-3AF0-A8C8298A2A02}"/>
              </a:ext>
            </a:extLst>
          </p:cNvPr>
          <p:cNvSpPr txBox="1"/>
          <p:nvPr/>
        </p:nvSpPr>
        <p:spPr>
          <a:xfrm>
            <a:off x="4523488" y="5146987"/>
            <a:ext cx="1238920" cy="307777"/>
          </a:xfrm>
          <a:prstGeom prst="rect">
            <a:avLst/>
          </a:prstGeom>
          <a:noFill/>
        </p:spPr>
        <p:txBody>
          <a:bodyPr wrap="square" rtlCol="0">
            <a:spAutoFit/>
          </a:bodyPr>
          <a:lstStyle/>
          <a:p>
            <a:r>
              <a:rPr lang="en-IN" sz="1400" b="1"/>
              <a:t>THINKZONE</a:t>
            </a:r>
          </a:p>
        </p:txBody>
      </p:sp>
      <p:sp>
        <p:nvSpPr>
          <p:cNvPr id="39" name="TextBox 38">
            <a:extLst>
              <a:ext uri="{FF2B5EF4-FFF2-40B4-BE49-F238E27FC236}">
                <a16:creationId xmlns:a16="http://schemas.microsoft.com/office/drawing/2014/main" id="{2385727C-D791-4CA3-39DB-C672C7C1E15D}"/>
              </a:ext>
            </a:extLst>
          </p:cNvPr>
          <p:cNvSpPr txBox="1"/>
          <p:nvPr/>
        </p:nvSpPr>
        <p:spPr>
          <a:xfrm>
            <a:off x="7056384" y="5144988"/>
            <a:ext cx="1238920" cy="307777"/>
          </a:xfrm>
          <a:prstGeom prst="rect">
            <a:avLst/>
          </a:prstGeom>
          <a:noFill/>
        </p:spPr>
        <p:txBody>
          <a:bodyPr wrap="square" rtlCol="0">
            <a:spAutoFit/>
          </a:bodyPr>
          <a:lstStyle/>
          <a:p>
            <a:r>
              <a:rPr lang="en-IN" sz="1400" b="1"/>
              <a:t>GRAM COVER</a:t>
            </a:r>
          </a:p>
        </p:txBody>
      </p:sp>
      <p:pic>
        <p:nvPicPr>
          <p:cNvPr id="40" name="Picture 39">
            <a:extLst>
              <a:ext uri="{FF2B5EF4-FFF2-40B4-BE49-F238E27FC236}">
                <a16:creationId xmlns:a16="http://schemas.microsoft.com/office/drawing/2014/main" id="{3C6CDA38-EE3A-E116-B0BE-47EADD4CC683}"/>
              </a:ext>
            </a:extLst>
          </p:cNvPr>
          <p:cNvPicPr>
            <a:picLocks noChangeAspect="1"/>
          </p:cNvPicPr>
          <p:nvPr/>
        </p:nvPicPr>
        <p:blipFill rotWithShape="1">
          <a:blip r:embed="rId14">
            <a:extLst>
              <a:ext uri="{28A0092B-C50C-407E-A947-70E740481C1C}">
                <a14:useLocalDpi xmlns:a14="http://schemas.microsoft.com/office/drawing/2010/main" val="0"/>
              </a:ext>
            </a:extLst>
          </a:blip>
          <a:srcRect l="2432" t="20994" r="2750" b="29083"/>
          <a:stretch/>
        </p:blipFill>
        <p:spPr>
          <a:xfrm>
            <a:off x="3504000" y="2074068"/>
            <a:ext cx="672899" cy="259294"/>
          </a:xfrm>
          <a:prstGeom prst="rect">
            <a:avLst/>
          </a:prstGeom>
        </p:spPr>
      </p:pic>
      <p:pic>
        <p:nvPicPr>
          <p:cNvPr id="41" name="Picture 20" descr="Niramai Logo – High Res – Niramai">
            <a:extLst>
              <a:ext uri="{FF2B5EF4-FFF2-40B4-BE49-F238E27FC236}">
                <a16:creationId xmlns:a16="http://schemas.microsoft.com/office/drawing/2014/main" id="{F240AE17-91EE-5354-77DC-129994A4F94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57638" y="3539620"/>
            <a:ext cx="721789" cy="23024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2" descr="Medyseva | LinkedIn">
            <a:extLst>
              <a:ext uri="{FF2B5EF4-FFF2-40B4-BE49-F238E27FC236}">
                <a16:creationId xmlns:a16="http://schemas.microsoft.com/office/drawing/2014/main" id="{9F1906BE-7958-9EDE-34C7-F94DC5ABD64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32007" b="29010"/>
          <a:stretch/>
        </p:blipFill>
        <p:spPr bwMode="auto">
          <a:xfrm>
            <a:off x="3434839" y="5170472"/>
            <a:ext cx="742060" cy="32087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4" descr="ConveGenius registers 10X growth - BW Disrupt">
            <a:extLst>
              <a:ext uri="{FF2B5EF4-FFF2-40B4-BE49-F238E27FC236}">
                <a16:creationId xmlns:a16="http://schemas.microsoft.com/office/drawing/2014/main" id="{F825C8F1-3384-75AF-93BA-6D5E79799AD1}"/>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7448" b="12413"/>
          <a:stretch/>
        </p:blipFill>
        <p:spPr bwMode="auto">
          <a:xfrm>
            <a:off x="6096000" y="2052952"/>
            <a:ext cx="682584" cy="27535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6" descr="Cograd">
            <a:extLst>
              <a:ext uri="{FF2B5EF4-FFF2-40B4-BE49-F238E27FC236}">
                <a16:creationId xmlns:a16="http://schemas.microsoft.com/office/drawing/2014/main" id="{49DC67CD-8AE2-AC37-8A3C-6860BCC82785}"/>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34006" b="32580"/>
          <a:stretch/>
        </p:blipFill>
        <p:spPr bwMode="auto">
          <a:xfrm>
            <a:off x="6037363" y="3539619"/>
            <a:ext cx="761740" cy="24964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8" descr="ThinkZone Ventures - Crunchbase Investor Profile &amp; Investments">
            <a:extLst>
              <a:ext uri="{FF2B5EF4-FFF2-40B4-BE49-F238E27FC236}">
                <a16:creationId xmlns:a16="http://schemas.microsoft.com/office/drawing/2014/main" id="{CD9F4E78-856D-AB5C-3A93-A7E9549D8E20}"/>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t="14292" b="11374"/>
          <a:stretch/>
        </p:blipFill>
        <p:spPr bwMode="auto">
          <a:xfrm>
            <a:off x="5968158" y="5163852"/>
            <a:ext cx="761741" cy="25571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CF2E74E0-1150-C548-FDB4-2D5B27CA60FA}"/>
              </a:ext>
            </a:extLst>
          </p:cNvPr>
          <p:cNvPicPr>
            <a:picLocks noChangeAspect="1"/>
          </p:cNvPicPr>
          <p:nvPr/>
        </p:nvPicPr>
        <p:blipFill rotWithShape="1">
          <a:blip r:embed="rId20">
            <a:extLst>
              <a:ext uri="{28A0092B-C50C-407E-A947-70E740481C1C}">
                <a14:useLocalDpi xmlns:a14="http://schemas.microsoft.com/office/drawing/2010/main" val="0"/>
              </a:ext>
            </a:extLst>
          </a:blip>
          <a:srcRect l="7703" t="11827" r="7295" b="11823"/>
          <a:stretch/>
        </p:blipFill>
        <p:spPr>
          <a:xfrm>
            <a:off x="8422446" y="2033888"/>
            <a:ext cx="796968" cy="306700"/>
          </a:xfrm>
          <a:prstGeom prst="rect">
            <a:avLst/>
          </a:prstGeom>
        </p:spPr>
      </p:pic>
      <p:pic>
        <p:nvPicPr>
          <p:cNvPr id="50" name="Picture 49">
            <a:extLst>
              <a:ext uri="{FF2B5EF4-FFF2-40B4-BE49-F238E27FC236}">
                <a16:creationId xmlns:a16="http://schemas.microsoft.com/office/drawing/2014/main" id="{9063DC64-D7D4-3174-6A85-FC953B2DE40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158979" y="5186913"/>
            <a:ext cx="720957" cy="185826"/>
          </a:xfrm>
          <a:prstGeom prst="rect">
            <a:avLst/>
          </a:prstGeom>
        </p:spPr>
      </p:pic>
      <p:pic>
        <p:nvPicPr>
          <p:cNvPr id="3074" name="Picture 2" descr="GramCover - Flourish VC">
            <a:extLst>
              <a:ext uri="{FF2B5EF4-FFF2-40B4-BE49-F238E27FC236}">
                <a16:creationId xmlns:a16="http://schemas.microsoft.com/office/drawing/2014/main" id="{B9762E0D-5CF7-3A41-B7E8-859B5FC912D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675012" y="5166880"/>
            <a:ext cx="657433" cy="25268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obility firm Ola to acquire Avail Finance">
            <a:extLst>
              <a:ext uri="{FF2B5EF4-FFF2-40B4-BE49-F238E27FC236}">
                <a16:creationId xmlns:a16="http://schemas.microsoft.com/office/drawing/2014/main" id="{9834D1AC-E8DF-6978-66D8-54751C54DB8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619165" y="3526776"/>
            <a:ext cx="663257" cy="26454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upply Chain Service Provider In India - MIMO">
            <a:extLst>
              <a:ext uri="{FF2B5EF4-FFF2-40B4-BE49-F238E27FC236}">
                <a16:creationId xmlns:a16="http://schemas.microsoft.com/office/drawing/2014/main" id="{75C2485F-CC87-FE0E-199D-7DBEA6B973A3}"/>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20128" b="21739"/>
          <a:stretch/>
        </p:blipFill>
        <p:spPr bwMode="auto">
          <a:xfrm>
            <a:off x="11400069" y="3526491"/>
            <a:ext cx="576602" cy="244230"/>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CB96FEF7-8EBC-A20B-522D-C8EB1B324076}"/>
              </a:ext>
            </a:extLst>
          </p:cNvPr>
          <p:cNvSpPr txBox="1"/>
          <p:nvPr/>
        </p:nvSpPr>
        <p:spPr>
          <a:xfrm>
            <a:off x="189929" y="2561498"/>
            <a:ext cx="1531052" cy="369332"/>
          </a:xfrm>
          <a:prstGeom prst="rect">
            <a:avLst/>
          </a:prstGeom>
          <a:noFill/>
        </p:spPr>
        <p:txBody>
          <a:bodyPr wrap="square" rtlCol="0">
            <a:spAutoFit/>
          </a:bodyPr>
          <a:lstStyle/>
          <a:p>
            <a:r>
              <a:rPr lang="en-IN">
                <a:solidFill>
                  <a:schemeClr val="bg1"/>
                </a:solidFill>
                <a:latin typeface="Arial Black" panose="020B0A04020102020204" pitchFamily="34" charset="0"/>
              </a:rPr>
              <a:t>BENEFITS</a:t>
            </a:r>
            <a:r>
              <a:rPr lang="en-IN"/>
              <a:t> </a:t>
            </a:r>
          </a:p>
        </p:txBody>
      </p:sp>
      <p:sp>
        <p:nvSpPr>
          <p:cNvPr id="52" name="TextBox 51">
            <a:extLst>
              <a:ext uri="{FF2B5EF4-FFF2-40B4-BE49-F238E27FC236}">
                <a16:creationId xmlns:a16="http://schemas.microsoft.com/office/drawing/2014/main" id="{583642BB-FEB6-04CE-1309-67A71CDB26A0}"/>
              </a:ext>
            </a:extLst>
          </p:cNvPr>
          <p:cNvSpPr txBox="1"/>
          <p:nvPr/>
        </p:nvSpPr>
        <p:spPr>
          <a:xfrm>
            <a:off x="539179" y="3960393"/>
            <a:ext cx="1077570" cy="369332"/>
          </a:xfrm>
          <a:prstGeom prst="rect">
            <a:avLst/>
          </a:prstGeom>
          <a:noFill/>
        </p:spPr>
        <p:txBody>
          <a:bodyPr wrap="square" rtlCol="0">
            <a:spAutoFit/>
          </a:bodyPr>
          <a:lstStyle/>
          <a:p>
            <a:r>
              <a:rPr lang="en-IN">
                <a:solidFill>
                  <a:schemeClr val="bg1"/>
                </a:solidFill>
                <a:latin typeface="Arial Black" panose="020B0A04020102020204" pitchFamily="34" charset="0"/>
              </a:rPr>
              <a:t>OF</a:t>
            </a:r>
            <a:r>
              <a:rPr lang="en-IN"/>
              <a:t> </a:t>
            </a:r>
          </a:p>
        </p:txBody>
      </p:sp>
      <p:sp>
        <p:nvSpPr>
          <p:cNvPr id="54" name="TextBox 53">
            <a:extLst>
              <a:ext uri="{FF2B5EF4-FFF2-40B4-BE49-F238E27FC236}">
                <a16:creationId xmlns:a16="http://schemas.microsoft.com/office/drawing/2014/main" id="{07877690-667D-53D9-D5F2-D18F47354390}"/>
              </a:ext>
            </a:extLst>
          </p:cNvPr>
          <p:cNvSpPr txBox="1"/>
          <p:nvPr/>
        </p:nvSpPr>
        <p:spPr>
          <a:xfrm>
            <a:off x="56756" y="5428025"/>
            <a:ext cx="1971311" cy="584775"/>
          </a:xfrm>
          <a:prstGeom prst="rect">
            <a:avLst/>
          </a:prstGeom>
          <a:noFill/>
        </p:spPr>
        <p:txBody>
          <a:bodyPr wrap="square" rtlCol="0">
            <a:spAutoFit/>
          </a:bodyPr>
          <a:lstStyle/>
          <a:p>
            <a:r>
              <a:rPr lang="en-IN" sz="1600">
                <a:solidFill>
                  <a:schemeClr val="bg1"/>
                </a:solidFill>
                <a:latin typeface="Arial Black" panose="020B0A04020102020204" pitchFamily="34" charset="0"/>
              </a:rPr>
              <a:t>LEVERAGING WITH </a:t>
            </a:r>
            <a:r>
              <a:rPr lang="en-IN" sz="1600">
                <a:latin typeface="Arial Black" panose="020B0A04020102020204" pitchFamily="34" charset="0"/>
              </a:rPr>
              <a:t>SMPL</a:t>
            </a:r>
          </a:p>
        </p:txBody>
      </p:sp>
    </p:spTree>
    <p:extLst>
      <p:ext uri="{BB962C8B-B14F-4D97-AF65-F5344CB8AC3E}">
        <p14:creationId xmlns:p14="http://schemas.microsoft.com/office/powerpoint/2010/main" val="3901104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A69E09-A043-EFED-E129-A94A392326C3}"/>
              </a:ext>
            </a:extLst>
          </p:cNvPr>
          <p:cNvSpPr txBox="1"/>
          <p:nvPr/>
        </p:nvSpPr>
        <p:spPr>
          <a:xfrm>
            <a:off x="1177447" y="864296"/>
            <a:ext cx="5436295" cy="2862322"/>
          </a:xfrm>
          <a:prstGeom prst="rect">
            <a:avLst/>
          </a:prstGeom>
          <a:noFill/>
        </p:spPr>
        <p:txBody>
          <a:bodyPr wrap="square" rtlCol="0">
            <a:spAutoFit/>
          </a:bodyPr>
          <a:lstStyle/>
          <a:p>
            <a:r>
              <a:rPr lang="en-US" dirty="0">
                <a:solidFill>
                  <a:srgbClr val="5C5C5C"/>
                </a:solidFill>
                <a:latin typeface="Georgia" panose="02040502050405020303" pitchFamily="18" charset="0"/>
              </a:rPr>
              <a:t>R</a:t>
            </a:r>
            <a:r>
              <a:rPr lang="en-US" b="0" i="0" dirty="0">
                <a:solidFill>
                  <a:srgbClr val="5C5C5C"/>
                </a:solidFill>
                <a:effectLst/>
                <a:latin typeface="Georgia" panose="02040502050405020303" pitchFamily="18" charset="0"/>
              </a:rPr>
              <a:t>ural education is the yardstick of a nation’s development. Rural education plays a pivotal role in resolving many of India’s key problems – youth disillusionment, poverty, crime to name a few.</a:t>
            </a:r>
          </a:p>
          <a:p>
            <a:endParaRPr lang="en-US" dirty="0">
              <a:solidFill>
                <a:srgbClr val="5C5C5C"/>
              </a:solidFill>
              <a:latin typeface="Georgia" panose="02040502050405020303" pitchFamily="18" charset="0"/>
            </a:endParaRPr>
          </a:p>
          <a:p>
            <a:r>
              <a:rPr lang="en-US" dirty="0">
                <a:solidFill>
                  <a:srgbClr val="5C5C5C"/>
                </a:solidFill>
                <a:latin typeface="Georgia" panose="02040502050405020303" pitchFamily="18" charset="0"/>
              </a:rPr>
              <a:t>Rural education is an untapped market and because of government’s focus and support to it, it offers good opportunities to private players as well.</a:t>
            </a:r>
            <a:br>
              <a:rPr lang="en-US" dirty="0">
                <a:solidFill>
                  <a:srgbClr val="5C5C5C"/>
                </a:solidFill>
                <a:latin typeface="Georgia" panose="02040502050405020303" pitchFamily="18" charset="0"/>
              </a:rPr>
            </a:br>
            <a:br>
              <a:rPr lang="en-US" dirty="0">
                <a:solidFill>
                  <a:srgbClr val="5C5C5C"/>
                </a:solidFill>
                <a:latin typeface="Georgia" panose="02040502050405020303" pitchFamily="18" charset="0"/>
              </a:rPr>
            </a:br>
            <a:r>
              <a:rPr lang="en-US" dirty="0">
                <a:solidFill>
                  <a:srgbClr val="5C5C5C"/>
                </a:solidFill>
                <a:latin typeface="Georgia" panose="02040502050405020303" pitchFamily="18" charset="0"/>
              </a:rPr>
              <a:t>Literacy rate</a:t>
            </a:r>
            <a:r>
              <a:rPr lang="en-US" b="0" i="0" dirty="0">
                <a:solidFill>
                  <a:srgbClr val="0B0521"/>
                </a:solidFill>
                <a:effectLst/>
                <a:latin typeface="Muli"/>
              </a:rPr>
              <a:t> in rural India it is only 73.5%.</a:t>
            </a:r>
            <a:endParaRPr lang="en-IN" dirty="0"/>
          </a:p>
        </p:txBody>
      </p:sp>
      <p:sp>
        <p:nvSpPr>
          <p:cNvPr id="3" name="TextBox 2">
            <a:extLst>
              <a:ext uri="{FF2B5EF4-FFF2-40B4-BE49-F238E27FC236}">
                <a16:creationId xmlns:a16="http://schemas.microsoft.com/office/drawing/2014/main" id="{6DCBE071-315D-BB9A-D07D-EA0ADF5F1651}"/>
              </a:ext>
            </a:extLst>
          </p:cNvPr>
          <p:cNvSpPr txBox="1"/>
          <p:nvPr/>
        </p:nvSpPr>
        <p:spPr>
          <a:xfrm>
            <a:off x="7716033" y="1240077"/>
            <a:ext cx="4121063" cy="2585323"/>
          </a:xfrm>
          <a:prstGeom prst="rect">
            <a:avLst/>
          </a:prstGeom>
          <a:noFill/>
        </p:spPr>
        <p:txBody>
          <a:bodyPr wrap="square" rtlCol="0">
            <a:spAutoFit/>
          </a:bodyPr>
          <a:lstStyle/>
          <a:p>
            <a:r>
              <a:rPr lang="en-US" b="0" i="0" dirty="0">
                <a:solidFill>
                  <a:srgbClr val="222222"/>
                </a:solidFill>
                <a:effectLst/>
                <a:latin typeface="Verdana" panose="020B0604030504040204" pitchFamily="34" charset="0"/>
              </a:rPr>
              <a:t>The important socio-economic objective of enhancing “financial inclusion” in India has been governments’ focus</a:t>
            </a:r>
            <a:br>
              <a:rPr lang="en-US" b="0" i="0" dirty="0">
                <a:solidFill>
                  <a:srgbClr val="222222"/>
                </a:solidFill>
                <a:effectLst/>
                <a:latin typeface="Verdana" panose="020B0604030504040204" pitchFamily="34" charset="0"/>
              </a:rPr>
            </a:br>
            <a:br>
              <a:rPr lang="en-US" b="0" i="0" dirty="0">
                <a:solidFill>
                  <a:srgbClr val="222222"/>
                </a:solidFill>
                <a:effectLst/>
                <a:latin typeface="Verdana" panose="020B0604030504040204" pitchFamily="34" charset="0"/>
              </a:rPr>
            </a:br>
            <a:r>
              <a:rPr lang="en-US" b="0" i="0" dirty="0">
                <a:solidFill>
                  <a:srgbClr val="222222"/>
                </a:solidFill>
                <a:effectLst/>
                <a:latin typeface="Verdana" panose="020B0604030504040204" pitchFamily="34" charset="0"/>
              </a:rPr>
              <a:t>Because of government support for this, it offers good opportunity to private players to serve this untapped market. </a:t>
            </a:r>
            <a:endParaRPr lang="en-IN" dirty="0"/>
          </a:p>
        </p:txBody>
      </p:sp>
    </p:spTree>
    <p:extLst>
      <p:ext uri="{BB962C8B-B14F-4D97-AF65-F5344CB8AC3E}">
        <p14:creationId xmlns:p14="http://schemas.microsoft.com/office/powerpoint/2010/main" val="3246447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AEA3A8-58AC-62A3-B0FA-F688B0B904E7}"/>
              </a:ext>
            </a:extLst>
          </p:cNvPr>
          <p:cNvSpPr>
            <a:spLocks noGrp="1"/>
          </p:cNvSpPr>
          <p:nvPr>
            <p:ph type="title"/>
          </p:nvPr>
        </p:nvSpPr>
        <p:spPr>
          <a:xfrm>
            <a:off x="-6320756" y="3917404"/>
            <a:ext cx="4664192" cy="310726"/>
          </a:xfrm>
        </p:spPr>
        <p:txBody>
          <a:bodyPr/>
          <a:lstStyle/>
          <a:p>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2">
            <a:extLst>
              <a:ext uri="{FF2B5EF4-FFF2-40B4-BE49-F238E27FC236}">
                <a16:creationId xmlns:a16="http://schemas.microsoft.com/office/drawing/2014/main" id="{9CBCBA48-453F-CEFB-C3B2-8CC636B321D8}"/>
              </a:ext>
            </a:extLst>
          </p:cNvPr>
          <p:cNvSpPr/>
          <p:nvPr/>
        </p:nvSpPr>
        <p:spPr>
          <a:xfrm>
            <a:off x="9596488" y="1395167"/>
            <a:ext cx="1982144" cy="4006143"/>
          </a:xfrm>
          <a:custGeom>
            <a:avLst/>
            <a:gdLst/>
            <a:ahLst/>
            <a:cxnLst/>
            <a:rect l="l" t="t" r="r" b="b"/>
            <a:pathLst>
              <a:path w="1938655" h="3944620">
                <a:moveTo>
                  <a:pt x="1589658" y="3296412"/>
                </a:moveTo>
                <a:lnTo>
                  <a:pt x="348881" y="3296412"/>
                </a:lnTo>
                <a:lnTo>
                  <a:pt x="417423" y="3944112"/>
                </a:lnTo>
                <a:lnTo>
                  <a:pt x="1521079" y="3944112"/>
                </a:lnTo>
                <a:lnTo>
                  <a:pt x="1589658" y="3296412"/>
                </a:lnTo>
                <a:close/>
              </a:path>
              <a:path w="1938655" h="3944620">
                <a:moveTo>
                  <a:pt x="1675764" y="2482342"/>
                </a:moveTo>
                <a:lnTo>
                  <a:pt x="262712" y="2482342"/>
                </a:lnTo>
                <a:lnTo>
                  <a:pt x="331838" y="3135503"/>
                </a:lnTo>
                <a:lnTo>
                  <a:pt x="1606677" y="3135503"/>
                </a:lnTo>
                <a:lnTo>
                  <a:pt x="1675764" y="2482342"/>
                </a:lnTo>
                <a:close/>
              </a:path>
              <a:path w="1938655" h="3944620">
                <a:moveTo>
                  <a:pt x="1761998" y="1668272"/>
                </a:moveTo>
                <a:lnTo>
                  <a:pt x="176555" y="1668272"/>
                </a:lnTo>
                <a:lnTo>
                  <a:pt x="245681" y="2321306"/>
                </a:lnTo>
                <a:lnTo>
                  <a:pt x="1692910" y="2321306"/>
                </a:lnTo>
                <a:lnTo>
                  <a:pt x="1761998" y="1668272"/>
                </a:lnTo>
                <a:close/>
              </a:path>
              <a:path w="1938655" h="3944620">
                <a:moveTo>
                  <a:pt x="1848104" y="854075"/>
                </a:moveTo>
                <a:lnTo>
                  <a:pt x="983234" y="854075"/>
                </a:lnTo>
                <a:lnTo>
                  <a:pt x="983234" y="1507236"/>
                </a:lnTo>
                <a:lnTo>
                  <a:pt x="1779016" y="1507236"/>
                </a:lnTo>
                <a:lnTo>
                  <a:pt x="1848104" y="854075"/>
                </a:lnTo>
                <a:close/>
              </a:path>
              <a:path w="1938655" h="3944620">
                <a:moveTo>
                  <a:pt x="950213" y="854075"/>
                </a:moveTo>
                <a:lnTo>
                  <a:pt x="90398" y="854075"/>
                </a:lnTo>
                <a:lnTo>
                  <a:pt x="159512" y="1507236"/>
                </a:lnTo>
                <a:lnTo>
                  <a:pt x="950213" y="1507236"/>
                </a:lnTo>
                <a:lnTo>
                  <a:pt x="950213" y="854075"/>
                </a:lnTo>
                <a:close/>
              </a:path>
              <a:path w="1938655" h="3944620">
                <a:moveTo>
                  <a:pt x="1938527" y="0"/>
                </a:moveTo>
                <a:lnTo>
                  <a:pt x="0" y="0"/>
                </a:lnTo>
                <a:lnTo>
                  <a:pt x="73355" y="693165"/>
                </a:lnTo>
                <a:lnTo>
                  <a:pt x="1865121" y="693165"/>
                </a:lnTo>
                <a:lnTo>
                  <a:pt x="1938527" y="0"/>
                </a:lnTo>
                <a:close/>
              </a:path>
            </a:pathLst>
          </a:custGeom>
          <a:solidFill>
            <a:srgbClr val="C00000"/>
          </a:solidFill>
        </p:spPr>
        <p:txBody>
          <a:bodyPr wrap="square" lIns="0" tIns="0" rIns="0" bIns="0" rtlCol="0"/>
          <a:lstStyle/>
          <a:p>
            <a:endParaRPr/>
          </a:p>
        </p:txBody>
      </p:sp>
      <p:grpSp>
        <p:nvGrpSpPr>
          <p:cNvPr id="3" name="object 28">
            <a:extLst>
              <a:ext uri="{FF2B5EF4-FFF2-40B4-BE49-F238E27FC236}">
                <a16:creationId xmlns:a16="http://schemas.microsoft.com/office/drawing/2014/main" id="{667FF773-8577-4D50-6D08-A9DA9624A45C}"/>
              </a:ext>
            </a:extLst>
          </p:cNvPr>
          <p:cNvGrpSpPr/>
          <p:nvPr/>
        </p:nvGrpSpPr>
        <p:grpSpPr>
          <a:xfrm>
            <a:off x="9989642" y="5588944"/>
            <a:ext cx="1184186" cy="582449"/>
            <a:chOff x="947927" y="5446776"/>
            <a:chExt cx="1129665" cy="520065"/>
          </a:xfrm>
        </p:grpSpPr>
        <p:sp>
          <p:nvSpPr>
            <p:cNvPr id="4" name="object 29">
              <a:extLst>
                <a:ext uri="{FF2B5EF4-FFF2-40B4-BE49-F238E27FC236}">
                  <a16:creationId xmlns:a16="http://schemas.microsoft.com/office/drawing/2014/main" id="{0D12944E-058C-4BD6-490E-8AE42ED9D378}"/>
                </a:ext>
              </a:extLst>
            </p:cNvPr>
            <p:cNvSpPr/>
            <p:nvPr/>
          </p:nvSpPr>
          <p:spPr>
            <a:xfrm>
              <a:off x="947927" y="5446776"/>
              <a:ext cx="1129665" cy="520065"/>
            </a:xfrm>
            <a:custGeom>
              <a:avLst/>
              <a:gdLst/>
              <a:ahLst/>
              <a:cxnLst/>
              <a:rect l="l" t="t" r="r" b="b"/>
              <a:pathLst>
                <a:path w="1129664" h="520064">
                  <a:moveTo>
                    <a:pt x="1129284" y="0"/>
                  </a:moveTo>
                  <a:lnTo>
                    <a:pt x="0" y="0"/>
                  </a:lnTo>
                  <a:lnTo>
                    <a:pt x="564641" y="519684"/>
                  </a:lnTo>
                  <a:lnTo>
                    <a:pt x="1129284" y="0"/>
                  </a:lnTo>
                  <a:close/>
                </a:path>
              </a:pathLst>
            </a:custGeom>
            <a:solidFill>
              <a:srgbClr val="C00000"/>
            </a:solidFill>
          </p:spPr>
          <p:txBody>
            <a:bodyPr wrap="square" lIns="0" tIns="0" rIns="0" bIns="0" rtlCol="0"/>
            <a:lstStyle/>
            <a:p>
              <a:endParaRPr/>
            </a:p>
          </p:txBody>
        </p:sp>
        <p:sp>
          <p:nvSpPr>
            <p:cNvPr id="5" name="object 30">
              <a:extLst>
                <a:ext uri="{FF2B5EF4-FFF2-40B4-BE49-F238E27FC236}">
                  <a16:creationId xmlns:a16="http://schemas.microsoft.com/office/drawing/2014/main" id="{1F899568-665B-3974-C24F-E2FBFA820FBE}"/>
                </a:ext>
              </a:extLst>
            </p:cNvPr>
            <p:cNvSpPr/>
            <p:nvPr/>
          </p:nvSpPr>
          <p:spPr>
            <a:xfrm>
              <a:off x="947927" y="5446776"/>
              <a:ext cx="1129665" cy="520065"/>
            </a:xfrm>
            <a:custGeom>
              <a:avLst/>
              <a:gdLst/>
              <a:ahLst/>
              <a:cxnLst/>
              <a:rect l="l" t="t" r="r" b="b"/>
              <a:pathLst>
                <a:path w="1129664" h="520064">
                  <a:moveTo>
                    <a:pt x="1129284" y="0"/>
                  </a:moveTo>
                  <a:lnTo>
                    <a:pt x="564641" y="519684"/>
                  </a:lnTo>
                  <a:lnTo>
                    <a:pt x="0" y="0"/>
                  </a:lnTo>
                  <a:lnTo>
                    <a:pt x="1129284" y="0"/>
                  </a:lnTo>
                  <a:close/>
                </a:path>
              </a:pathLst>
            </a:custGeom>
            <a:ln w="12699">
              <a:solidFill>
                <a:srgbClr val="2E528F"/>
              </a:solidFill>
            </a:ln>
          </p:spPr>
          <p:txBody>
            <a:bodyPr wrap="square" lIns="0" tIns="0" rIns="0" bIns="0" rtlCol="0"/>
            <a:lstStyle/>
            <a:p>
              <a:endParaRPr/>
            </a:p>
          </p:txBody>
        </p:sp>
      </p:grpSp>
      <p:sp>
        <p:nvSpPr>
          <p:cNvPr id="6" name="object 57">
            <a:extLst>
              <a:ext uri="{FF2B5EF4-FFF2-40B4-BE49-F238E27FC236}">
                <a16:creationId xmlns:a16="http://schemas.microsoft.com/office/drawing/2014/main" id="{05F9E5B7-3740-14C5-2693-74094F995719}"/>
              </a:ext>
            </a:extLst>
          </p:cNvPr>
          <p:cNvSpPr txBox="1"/>
          <p:nvPr/>
        </p:nvSpPr>
        <p:spPr>
          <a:xfrm>
            <a:off x="8970258" y="584318"/>
            <a:ext cx="3070860" cy="553720"/>
          </a:xfrm>
          <a:prstGeom prst="rect">
            <a:avLst/>
          </a:prstGeom>
          <a:solidFill>
            <a:srgbClr val="FF7D79">
              <a:alpha val="43920"/>
            </a:srgbClr>
          </a:solidFill>
        </p:spPr>
        <p:txBody>
          <a:bodyPr vert="horz" wrap="square" lIns="0" tIns="37465" rIns="0" bIns="0" rtlCol="0">
            <a:spAutoFit/>
          </a:bodyPr>
          <a:lstStyle/>
          <a:p>
            <a:pPr marL="90805" marR="393065">
              <a:lnSpc>
                <a:spcPct val="100000"/>
              </a:lnSpc>
              <a:spcBef>
                <a:spcPts val="295"/>
              </a:spcBef>
            </a:pPr>
            <a:r>
              <a:rPr sz="1000" spc="-5">
                <a:latin typeface="Calibri"/>
                <a:cs typeface="Calibri"/>
              </a:rPr>
              <a:t>India’s population was taken and various filters </a:t>
            </a:r>
            <a:r>
              <a:rPr sz="1000">
                <a:latin typeface="Calibri"/>
                <a:cs typeface="Calibri"/>
              </a:rPr>
              <a:t> </a:t>
            </a:r>
            <a:r>
              <a:rPr sz="1000" spc="-5">
                <a:latin typeface="Calibri"/>
                <a:cs typeface="Calibri"/>
              </a:rPr>
              <a:t>regarding</a:t>
            </a:r>
            <a:r>
              <a:rPr sz="1000" spc="5">
                <a:latin typeface="Calibri"/>
                <a:cs typeface="Calibri"/>
              </a:rPr>
              <a:t> </a:t>
            </a:r>
            <a:r>
              <a:rPr sz="1000" spc="-5">
                <a:latin typeface="Calibri"/>
                <a:cs typeface="Calibri"/>
              </a:rPr>
              <a:t>age, income,</a:t>
            </a:r>
            <a:r>
              <a:rPr sz="1000" spc="10">
                <a:latin typeface="Calibri"/>
                <a:cs typeface="Calibri"/>
              </a:rPr>
              <a:t> </a:t>
            </a:r>
            <a:r>
              <a:rPr sz="1000" spc="-5">
                <a:latin typeface="Calibri"/>
                <a:cs typeface="Calibri"/>
              </a:rPr>
              <a:t>preference</a:t>
            </a:r>
            <a:r>
              <a:rPr sz="1000" spc="15">
                <a:latin typeface="Calibri"/>
                <a:cs typeface="Calibri"/>
              </a:rPr>
              <a:t> </a:t>
            </a:r>
            <a:r>
              <a:rPr sz="1000" spc="-5">
                <a:latin typeface="Calibri"/>
                <a:cs typeface="Calibri"/>
              </a:rPr>
              <a:t>for E/PTB</a:t>
            </a:r>
            <a:r>
              <a:rPr sz="1000" spc="10">
                <a:latin typeface="Calibri"/>
                <a:cs typeface="Calibri"/>
              </a:rPr>
              <a:t> </a:t>
            </a:r>
            <a:r>
              <a:rPr sz="1000" spc="-5">
                <a:latin typeface="Calibri"/>
                <a:cs typeface="Calibri"/>
              </a:rPr>
              <a:t>were </a:t>
            </a:r>
            <a:r>
              <a:rPr sz="1000" spc="-215">
                <a:latin typeface="Calibri"/>
                <a:cs typeface="Calibri"/>
              </a:rPr>
              <a:t> </a:t>
            </a:r>
            <a:r>
              <a:rPr sz="1000" spc="-5">
                <a:latin typeface="Calibri"/>
                <a:cs typeface="Calibri"/>
              </a:rPr>
              <a:t>taken</a:t>
            </a:r>
            <a:r>
              <a:rPr sz="1000" spc="-10">
                <a:latin typeface="Calibri"/>
                <a:cs typeface="Calibri"/>
              </a:rPr>
              <a:t> </a:t>
            </a:r>
            <a:r>
              <a:rPr sz="1000" spc="-5">
                <a:latin typeface="Calibri"/>
                <a:cs typeface="Calibri"/>
              </a:rPr>
              <a:t>to</a:t>
            </a:r>
            <a:r>
              <a:rPr sz="1000">
                <a:latin typeface="Calibri"/>
                <a:cs typeface="Calibri"/>
              </a:rPr>
              <a:t> </a:t>
            </a:r>
            <a:r>
              <a:rPr sz="1000" spc="-5">
                <a:latin typeface="Calibri"/>
                <a:cs typeface="Calibri"/>
              </a:rPr>
              <a:t>arrive</a:t>
            </a:r>
            <a:r>
              <a:rPr sz="1000" spc="10">
                <a:latin typeface="Calibri"/>
                <a:cs typeface="Calibri"/>
              </a:rPr>
              <a:t> </a:t>
            </a:r>
            <a:r>
              <a:rPr sz="1000" spc="-5">
                <a:latin typeface="Calibri"/>
                <a:cs typeface="Calibri"/>
              </a:rPr>
              <a:t>at</a:t>
            </a:r>
            <a:r>
              <a:rPr sz="1000" spc="-10">
                <a:latin typeface="Calibri"/>
                <a:cs typeface="Calibri"/>
              </a:rPr>
              <a:t> </a:t>
            </a:r>
            <a:r>
              <a:rPr sz="1000" spc="-5">
                <a:latin typeface="Calibri"/>
                <a:cs typeface="Calibri"/>
              </a:rPr>
              <a:t>opportunity</a:t>
            </a:r>
            <a:r>
              <a:rPr sz="1000" spc="-20">
                <a:latin typeface="Calibri"/>
                <a:cs typeface="Calibri"/>
              </a:rPr>
              <a:t> </a:t>
            </a:r>
            <a:r>
              <a:rPr sz="1000" spc="-5">
                <a:latin typeface="Calibri"/>
                <a:cs typeface="Calibri"/>
              </a:rPr>
              <a:t>size</a:t>
            </a:r>
            <a:r>
              <a:rPr sz="1000" spc="10">
                <a:latin typeface="Calibri"/>
                <a:cs typeface="Calibri"/>
              </a:rPr>
              <a:t> </a:t>
            </a:r>
            <a:r>
              <a:rPr sz="1000" spc="-5">
                <a:latin typeface="Calibri"/>
                <a:cs typeface="Calibri"/>
              </a:rPr>
              <a:t>for year</a:t>
            </a:r>
            <a:r>
              <a:rPr sz="1000">
                <a:latin typeface="Calibri"/>
                <a:cs typeface="Calibri"/>
              </a:rPr>
              <a:t> </a:t>
            </a:r>
            <a:r>
              <a:rPr sz="1000" spc="-5">
                <a:latin typeface="Calibri"/>
                <a:cs typeface="Calibri"/>
              </a:rPr>
              <a:t>2021.</a:t>
            </a:r>
            <a:endParaRPr sz="1000">
              <a:latin typeface="Calibri"/>
              <a:cs typeface="Calibri"/>
            </a:endParaRPr>
          </a:p>
        </p:txBody>
      </p:sp>
      <p:pic>
        <p:nvPicPr>
          <p:cNvPr id="7" name="object 2">
            <a:extLst>
              <a:ext uri="{FF2B5EF4-FFF2-40B4-BE49-F238E27FC236}">
                <a16:creationId xmlns:a16="http://schemas.microsoft.com/office/drawing/2014/main" id="{FF725416-D407-2CC2-AC70-1CC4138E7686}"/>
              </a:ext>
            </a:extLst>
          </p:cNvPr>
          <p:cNvPicPr/>
          <p:nvPr/>
        </p:nvPicPr>
        <p:blipFill>
          <a:blip r:embed="rId2" cstate="print"/>
          <a:stretch>
            <a:fillRect/>
          </a:stretch>
        </p:blipFill>
        <p:spPr>
          <a:xfrm>
            <a:off x="26895" y="30118"/>
            <a:ext cx="1488141" cy="923365"/>
          </a:xfrm>
          <a:prstGeom prst="rect">
            <a:avLst/>
          </a:prstGeom>
        </p:spPr>
      </p:pic>
      <p:pic>
        <p:nvPicPr>
          <p:cNvPr id="8" name="object 2">
            <a:extLst>
              <a:ext uri="{FF2B5EF4-FFF2-40B4-BE49-F238E27FC236}">
                <a16:creationId xmlns:a16="http://schemas.microsoft.com/office/drawing/2014/main" id="{B2827F5B-43D4-7A50-CE00-DB726D833BDB}"/>
              </a:ext>
            </a:extLst>
          </p:cNvPr>
          <p:cNvPicPr/>
          <p:nvPr/>
        </p:nvPicPr>
        <p:blipFill>
          <a:blip r:embed="rId3" cstate="print"/>
          <a:stretch>
            <a:fillRect/>
          </a:stretch>
        </p:blipFill>
        <p:spPr>
          <a:xfrm>
            <a:off x="26895" y="6229878"/>
            <a:ext cx="628122" cy="628122"/>
          </a:xfrm>
          <a:prstGeom prst="rect">
            <a:avLst/>
          </a:prstGeom>
        </p:spPr>
      </p:pic>
      <p:sp>
        <p:nvSpPr>
          <p:cNvPr id="9" name="object 74">
            <a:extLst>
              <a:ext uri="{FF2B5EF4-FFF2-40B4-BE49-F238E27FC236}">
                <a16:creationId xmlns:a16="http://schemas.microsoft.com/office/drawing/2014/main" id="{BA39802C-85BD-4F3C-5E40-514EE58F2B80}"/>
              </a:ext>
            </a:extLst>
          </p:cNvPr>
          <p:cNvSpPr/>
          <p:nvPr/>
        </p:nvSpPr>
        <p:spPr>
          <a:xfrm>
            <a:off x="1581430" y="116804"/>
            <a:ext cx="2353384" cy="335684"/>
          </a:xfrm>
          <a:custGeom>
            <a:avLst/>
            <a:gdLst/>
            <a:ahLst/>
            <a:cxnLst/>
            <a:rect l="l" t="t" r="r" b="b"/>
            <a:pathLst>
              <a:path w="2220595" h="483234">
                <a:moveTo>
                  <a:pt x="2220468" y="0"/>
                </a:moveTo>
                <a:lnTo>
                  <a:pt x="0" y="0"/>
                </a:lnTo>
                <a:lnTo>
                  <a:pt x="0" y="483108"/>
                </a:lnTo>
                <a:lnTo>
                  <a:pt x="2220468" y="483108"/>
                </a:lnTo>
                <a:lnTo>
                  <a:pt x="2220468" y="0"/>
                </a:lnTo>
                <a:close/>
              </a:path>
            </a:pathLst>
          </a:custGeom>
          <a:solidFill>
            <a:schemeClr val="accent6">
              <a:lumMod val="75000"/>
            </a:schemeClr>
          </a:solidFill>
        </p:spPr>
        <p:txBody>
          <a:bodyPr wrap="square" lIns="0" tIns="0" rIns="0" bIns="0" rtlCol="0"/>
          <a:lstStyle/>
          <a:p>
            <a:r>
              <a:rPr lang="en-IN" sz="1800" spc="-10">
                <a:solidFill>
                  <a:srgbClr val="FFFFFF"/>
                </a:solidFill>
                <a:latin typeface="Calibri"/>
                <a:cs typeface="Calibri"/>
              </a:rPr>
              <a:t>   </a:t>
            </a:r>
            <a:r>
              <a:rPr lang="en-IN" sz="1800" b="1"/>
              <a:t>PROPOSED SOLUTIONS</a:t>
            </a:r>
          </a:p>
          <a:p>
            <a:endParaRPr lang="en-IN" sz="1800" spc="-10">
              <a:solidFill>
                <a:srgbClr val="FFFFFF"/>
              </a:solidFill>
              <a:latin typeface="Calibri"/>
              <a:cs typeface="Calibri"/>
            </a:endParaRPr>
          </a:p>
          <a:p>
            <a:endParaRPr/>
          </a:p>
        </p:txBody>
      </p:sp>
      <p:sp>
        <p:nvSpPr>
          <p:cNvPr id="10" name="object 72">
            <a:extLst>
              <a:ext uri="{FF2B5EF4-FFF2-40B4-BE49-F238E27FC236}">
                <a16:creationId xmlns:a16="http://schemas.microsoft.com/office/drawing/2014/main" id="{C96B82EB-B486-9E0A-6EE9-BDFAB1502E04}"/>
              </a:ext>
            </a:extLst>
          </p:cNvPr>
          <p:cNvSpPr/>
          <p:nvPr/>
        </p:nvSpPr>
        <p:spPr>
          <a:xfrm>
            <a:off x="4081891" y="116803"/>
            <a:ext cx="7808685" cy="335684"/>
          </a:xfrm>
          <a:custGeom>
            <a:avLst/>
            <a:gdLst/>
            <a:ahLst/>
            <a:cxnLst/>
            <a:rect l="l" t="t" r="r" b="b"/>
            <a:pathLst>
              <a:path w="9194800" h="483234">
                <a:moveTo>
                  <a:pt x="9194292" y="0"/>
                </a:moveTo>
                <a:lnTo>
                  <a:pt x="0" y="0"/>
                </a:lnTo>
                <a:lnTo>
                  <a:pt x="0" y="483108"/>
                </a:lnTo>
                <a:lnTo>
                  <a:pt x="9194292" y="483108"/>
                </a:lnTo>
                <a:lnTo>
                  <a:pt x="9194292" y="0"/>
                </a:lnTo>
                <a:close/>
              </a:path>
            </a:pathLst>
          </a:custGeom>
          <a:solidFill>
            <a:srgbClr val="92D050"/>
          </a:solidFill>
        </p:spPr>
        <p:txBody>
          <a:bodyPr wrap="square" lIns="0" tIns="0" rIns="0" bIns="0" rtlCol="0"/>
          <a:lstStyle/>
          <a:p>
            <a:r>
              <a:rPr lang="en-US" sz="1800">
                <a:solidFill>
                  <a:schemeClr val="bg2">
                    <a:lumMod val="50000"/>
                  </a:schemeClr>
                </a:solidFill>
                <a:latin typeface="Calibri"/>
                <a:cs typeface="Calibri"/>
              </a:rPr>
              <a:t>Solution</a:t>
            </a:r>
            <a:r>
              <a:rPr lang="en-US" sz="1800" spc="-40">
                <a:solidFill>
                  <a:schemeClr val="bg2">
                    <a:lumMod val="50000"/>
                  </a:schemeClr>
                </a:solidFill>
                <a:latin typeface="Calibri"/>
                <a:cs typeface="Calibri"/>
              </a:rPr>
              <a:t> </a:t>
            </a:r>
            <a:r>
              <a:rPr lang="en-US" sz="1800" spc="-5">
                <a:solidFill>
                  <a:schemeClr val="bg2">
                    <a:lumMod val="50000"/>
                  </a:schemeClr>
                </a:solidFill>
                <a:latin typeface="Calibri"/>
                <a:cs typeface="Calibri"/>
              </a:rPr>
              <a:t>#1</a:t>
            </a:r>
            <a:r>
              <a:rPr lang="en-US" sz="1800" b="1" spc="-5">
                <a:solidFill>
                  <a:srgbClr val="FFFFFF"/>
                </a:solidFill>
                <a:latin typeface="Calibri"/>
                <a:cs typeface="Calibri"/>
              </a:rPr>
              <a:t>	                     </a:t>
            </a:r>
            <a:r>
              <a:rPr lang="en-US" sz="1800" b="1" spc="-10">
                <a:solidFill>
                  <a:schemeClr val="bg1"/>
                </a:solidFill>
                <a:latin typeface="Calibri"/>
                <a:cs typeface="Calibri"/>
              </a:rPr>
              <a:t>Solution</a:t>
            </a:r>
            <a:r>
              <a:rPr lang="en-US" sz="1800" b="1" spc="25">
                <a:solidFill>
                  <a:schemeClr val="bg1"/>
                </a:solidFill>
                <a:latin typeface="Calibri"/>
                <a:cs typeface="Calibri"/>
              </a:rPr>
              <a:t> </a:t>
            </a:r>
            <a:r>
              <a:rPr lang="en-US" sz="1800" b="1">
                <a:solidFill>
                  <a:schemeClr val="bg1"/>
                </a:solidFill>
                <a:latin typeface="Calibri"/>
                <a:cs typeface="Calibri"/>
              </a:rPr>
              <a:t># 2</a:t>
            </a:r>
            <a:r>
              <a:rPr lang="en-US" sz="1800" b="1" spc="20">
                <a:solidFill>
                  <a:schemeClr val="bg1"/>
                </a:solidFill>
                <a:latin typeface="Calibri"/>
                <a:cs typeface="Calibri"/>
              </a:rPr>
              <a:t> </a:t>
            </a:r>
            <a:r>
              <a:rPr lang="en-US" sz="1800" b="1">
                <a:solidFill>
                  <a:schemeClr val="bg1"/>
                </a:solidFill>
                <a:latin typeface="Calibri"/>
                <a:cs typeface="Calibri"/>
              </a:rPr>
              <a:t>and</a:t>
            </a:r>
            <a:r>
              <a:rPr lang="en-US" sz="1800" b="1" spc="10">
                <a:solidFill>
                  <a:schemeClr val="bg1"/>
                </a:solidFill>
                <a:latin typeface="Calibri"/>
                <a:cs typeface="Calibri"/>
              </a:rPr>
              <a:t> </a:t>
            </a:r>
            <a:r>
              <a:rPr lang="en-US" sz="1800" b="1">
                <a:solidFill>
                  <a:schemeClr val="bg1"/>
                </a:solidFill>
                <a:latin typeface="Calibri"/>
                <a:cs typeface="Calibri"/>
              </a:rPr>
              <a:t>3</a:t>
            </a:r>
            <a:r>
              <a:rPr lang="en-US" sz="1800">
                <a:solidFill>
                  <a:srgbClr val="767070"/>
                </a:solidFill>
                <a:latin typeface="Calibri"/>
                <a:cs typeface="Calibri"/>
              </a:rPr>
              <a:t>	</a:t>
            </a:r>
            <a:r>
              <a:rPr lang="en-US" sz="1800" spc="-10">
                <a:solidFill>
                  <a:srgbClr val="767070"/>
                </a:solidFill>
                <a:latin typeface="Calibri"/>
                <a:cs typeface="Calibri"/>
              </a:rPr>
              <a:t>Solution</a:t>
            </a:r>
            <a:r>
              <a:rPr lang="en-US" sz="1800" spc="5">
                <a:solidFill>
                  <a:srgbClr val="767070"/>
                </a:solidFill>
                <a:latin typeface="Calibri"/>
                <a:cs typeface="Calibri"/>
              </a:rPr>
              <a:t> </a:t>
            </a:r>
            <a:r>
              <a:rPr lang="en-US" sz="1800">
                <a:solidFill>
                  <a:srgbClr val="767070"/>
                </a:solidFill>
                <a:latin typeface="Calibri"/>
                <a:cs typeface="Calibri"/>
              </a:rPr>
              <a:t>#</a:t>
            </a:r>
            <a:r>
              <a:rPr lang="en-US" sz="1800" spc="-20">
                <a:solidFill>
                  <a:srgbClr val="767070"/>
                </a:solidFill>
                <a:latin typeface="Calibri"/>
                <a:cs typeface="Calibri"/>
              </a:rPr>
              <a:t> </a:t>
            </a:r>
            <a:r>
              <a:rPr lang="en-US" sz="1800">
                <a:solidFill>
                  <a:srgbClr val="767070"/>
                </a:solidFill>
                <a:latin typeface="Calibri"/>
                <a:cs typeface="Calibri"/>
              </a:rPr>
              <a:t>4 and</a:t>
            </a:r>
            <a:r>
              <a:rPr lang="en-US" sz="1800" spc="-5">
                <a:solidFill>
                  <a:srgbClr val="767070"/>
                </a:solidFill>
                <a:latin typeface="Calibri"/>
                <a:cs typeface="Calibri"/>
              </a:rPr>
              <a:t> </a:t>
            </a:r>
            <a:r>
              <a:rPr lang="en-US" sz="1800">
                <a:solidFill>
                  <a:srgbClr val="767070"/>
                </a:solidFill>
                <a:latin typeface="Calibri"/>
                <a:cs typeface="Calibri"/>
              </a:rPr>
              <a:t>5</a:t>
            </a:r>
            <a:endParaRPr lang="en-IN"/>
          </a:p>
          <a:p>
            <a:endParaRPr/>
          </a:p>
        </p:txBody>
      </p:sp>
      <p:sp>
        <p:nvSpPr>
          <p:cNvPr id="11" name="object 61">
            <a:extLst>
              <a:ext uri="{FF2B5EF4-FFF2-40B4-BE49-F238E27FC236}">
                <a16:creationId xmlns:a16="http://schemas.microsoft.com/office/drawing/2014/main" id="{F3B60F8C-8987-7F2F-FA3D-3D17A8DCED5E}"/>
              </a:ext>
            </a:extLst>
          </p:cNvPr>
          <p:cNvSpPr txBox="1"/>
          <p:nvPr/>
        </p:nvSpPr>
        <p:spPr>
          <a:xfrm>
            <a:off x="805310" y="1767195"/>
            <a:ext cx="2668905" cy="647700"/>
          </a:xfrm>
          <a:prstGeom prst="rect">
            <a:avLst/>
          </a:prstGeom>
          <a:solidFill>
            <a:srgbClr val="FFC5C4"/>
          </a:solidFill>
        </p:spPr>
        <p:txBody>
          <a:bodyPr vert="horz" wrap="square" lIns="0" tIns="37465" rIns="0" bIns="0" rtlCol="0">
            <a:spAutoFit/>
          </a:bodyPr>
          <a:lstStyle/>
          <a:p>
            <a:pPr marL="92075" marR="267335">
              <a:lnSpc>
                <a:spcPct val="100000"/>
              </a:lnSpc>
              <a:spcBef>
                <a:spcPts val="295"/>
              </a:spcBef>
            </a:pPr>
            <a:r>
              <a:rPr sz="1200" spc="-5">
                <a:latin typeface="Calibri"/>
                <a:cs typeface="Calibri"/>
              </a:rPr>
              <a:t>Ensure proper availability of refills </a:t>
            </a:r>
            <a:r>
              <a:rPr sz="1200">
                <a:latin typeface="Calibri"/>
                <a:cs typeface="Calibri"/>
              </a:rPr>
              <a:t> alongside</a:t>
            </a:r>
            <a:r>
              <a:rPr sz="1200" spc="-35">
                <a:latin typeface="Calibri"/>
                <a:cs typeface="Calibri"/>
              </a:rPr>
              <a:t> </a:t>
            </a:r>
            <a:r>
              <a:rPr sz="1200" spc="-5">
                <a:latin typeface="Calibri"/>
                <a:cs typeface="Calibri"/>
              </a:rPr>
              <a:t>toothbrushes</a:t>
            </a:r>
            <a:r>
              <a:rPr sz="1200" spc="-40">
                <a:latin typeface="Calibri"/>
                <a:cs typeface="Calibri"/>
              </a:rPr>
              <a:t> </a:t>
            </a:r>
            <a:r>
              <a:rPr sz="1200" spc="-5">
                <a:latin typeface="Calibri"/>
                <a:cs typeface="Calibri"/>
              </a:rPr>
              <a:t>to drive</a:t>
            </a:r>
            <a:r>
              <a:rPr sz="1200" spc="-35">
                <a:latin typeface="Calibri"/>
                <a:cs typeface="Calibri"/>
              </a:rPr>
              <a:t> </a:t>
            </a:r>
            <a:r>
              <a:rPr sz="1200" spc="-5">
                <a:latin typeface="Calibri"/>
                <a:cs typeface="Calibri"/>
              </a:rPr>
              <a:t>sales </a:t>
            </a:r>
            <a:r>
              <a:rPr sz="1200" spc="-254">
                <a:latin typeface="Calibri"/>
                <a:cs typeface="Calibri"/>
              </a:rPr>
              <a:t> </a:t>
            </a:r>
            <a:r>
              <a:rPr sz="1200">
                <a:latin typeface="Calibri"/>
                <a:cs typeface="Calibri"/>
              </a:rPr>
              <a:t>and</a:t>
            </a:r>
            <a:r>
              <a:rPr sz="1200" spc="-20">
                <a:latin typeface="Calibri"/>
                <a:cs typeface="Calibri"/>
              </a:rPr>
              <a:t> </a:t>
            </a:r>
            <a:r>
              <a:rPr sz="1200">
                <a:latin typeface="Calibri"/>
                <a:cs typeface="Calibri"/>
              </a:rPr>
              <a:t>enable</a:t>
            </a:r>
            <a:r>
              <a:rPr sz="1200" spc="-20">
                <a:latin typeface="Calibri"/>
                <a:cs typeface="Calibri"/>
              </a:rPr>
              <a:t> </a:t>
            </a:r>
            <a:r>
              <a:rPr sz="1200" spc="-15">
                <a:latin typeface="Calibri"/>
                <a:cs typeface="Calibri"/>
              </a:rPr>
              <a:t>loyalty.</a:t>
            </a:r>
            <a:endParaRPr sz="1200">
              <a:latin typeface="Calibri"/>
              <a:cs typeface="Calibri"/>
            </a:endParaRPr>
          </a:p>
        </p:txBody>
      </p:sp>
      <p:sp>
        <p:nvSpPr>
          <p:cNvPr id="12" name="object 62">
            <a:extLst>
              <a:ext uri="{FF2B5EF4-FFF2-40B4-BE49-F238E27FC236}">
                <a16:creationId xmlns:a16="http://schemas.microsoft.com/office/drawing/2014/main" id="{2F3DB954-B95B-698E-3BC8-9F159BD66368}"/>
              </a:ext>
            </a:extLst>
          </p:cNvPr>
          <p:cNvSpPr txBox="1"/>
          <p:nvPr/>
        </p:nvSpPr>
        <p:spPr>
          <a:xfrm>
            <a:off x="805310" y="2701534"/>
            <a:ext cx="2670175" cy="646430"/>
          </a:xfrm>
          <a:prstGeom prst="rect">
            <a:avLst/>
          </a:prstGeom>
          <a:solidFill>
            <a:srgbClr val="FFC5C4"/>
          </a:solidFill>
        </p:spPr>
        <p:txBody>
          <a:bodyPr vert="horz" wrap="square" lIns="0" tIns="36830" rIns="0" bIns="0" rtlCol="0">
            <a:spAutoFit/>
          </a:bodyPr>
          <a:lstStyle/>
          <a:p>
            <a:pPr marL="92075" marR="397510" algn="just">
              <a:lnSpc>
                <a:spcPct val="100000"/>
              </a:lnSpc>
              <a:spcBef>
                <a:spcPts val="290"/>
              </a:spcBef>
            </a:pPr>
            <a:r>
              <a:rPr sz="1200" spc="-5">
                <a:latin typeface="Calibri"/>
                <a:cs typeface="Calibri"/>
              </a:rPr>
              <a:t>Increase awareness </a:t>
            </a:r>
            <a:r>
              <a:rPr sz="1200">
                <a:latin typeface="Calibri"/>
                <a:cs typeface="Calibri"/>
              </a:rPr>
              <a:t>about </a:t>
            </a:r>
            <a:r>
              <a:rPr sz="1200" spc="-5">
                <a:latin typeface="Calibri"/>
                <a:cs typeface="Calibri"/>
              </a:rPr>
              <a:t>product </a:t>
            </a:r>
            <a:r>
              <a:rPr sz="1200">
                <a:latin typeface="Calibri"/>
                <a:cs typeface="Calibri"/>
              </a:rPr>
              <a:t> </a:t>
            </a:r>
            <a:r>
              <a:rPr sz="1200" spc="-5">
                <a:latin typeface="Calibri"/>
                <a:cs typeface="Calibri"/>
              </a:rPr>
              <a:t>segment </a:t>
            </a:r>
            <a:r>
              <a:rPr sz="1200">
                <a:latin typeface="Calibri"/>
                <a:cs typeface="Calibri"/>
              </a:rPr>
              <a:t>among </a:t>
            </a:r>
            <a:r>
              <a:rPr sz="1200" spc="-5">
                <a:latin typeface="Calibri"/>
                <a:cs typeface="Calibri"/>
              </a:rPr>
              <a:t>parents </a:t>
            </a:r>
            <a:r>
              <a:rPr sz="1200">
                <a:latin typeface="Calibri"/>
                <a:cs typeface="Calibri"/>
              </a:rPr>
              <a:t>and their </a:t>
            </a:r>
            <a:r>
              <a:rPr sz="1200" spc="5">
                <a:latin typeface="Calibri"/>
                <a:cs typeface="Calibri"/>
              </a:rPr>
              <a:t> </a:t>
            </a:r>
            <a:r>
              <a:rPr sz="1200" spc="-5">
                <a:latin typeface="Calibri"/>
                <a:cs typeface="Calibri"/>
              </a:rPr>
              <a:t>children</a:t>
            </a:r>
            <a:r>
              <a:rPr sz="1200" spc="-35">
                <a:latin typeface="Calibri"/>
                <a:cs typeface="Calibri"/>
              </a:rPr>
              <a:t> </a:t>
            </a:r>
            <a:r>
              <a:rPr sz="1200" spc="-5">
                <a:latin typeface="Calibri"/>
                <a:cs typeface="Calibri"/>
              </a:rPr>
              <a:t>to</a:t>
            </a:r>
            <a:r>
              <a:rPr sz="1200" spc="-15">
                <a:latin typeface="Calibri"/>
                <a:cs typeface="Calibri"/>
              </a:rPr>
              <a:t> </a:t>
            </a:r>
            <a:r>
              <a:rPr sz="1200" spc="-5">
                <a:latin typeface="Calibri"/>
                <a:cs typeface="Calibri"/>
              </a:rPr>
              <a:t>initiate</a:t>
            </a:r>
            <a:r>
              <a:rPr sz="1200" spc="-40">
                <a:latin typeface="Calibri"/>
                <a:cs typeface="Calibri"/>
              </a:rPr>
              <a:t> </a:t>
            </a:r>
            <a:r>
              <a:rPr sz="1200">
                <a:latin typeface="Calibri"/>
                <a:cs typeface="Calibri"/>
              </a:rPr>
              <a:t>E/PTB</a:t>
            </a:r>
            <a:r>
              <a:rPr sz="1200" spc="-15">
                <a:latin typeface="Calibri"/>
                <a:cs typeface="Calibri"/>
              </a:rPr>
              <a:t> </a:t>
            </a:r>
            <a:r>
              <a:rPr sz="1200">
                <a:latin typeface="Calibri"/>
                <a:cs typeface="Calibri"/>
              </a:rPr>
              <a:t>adoption.</a:t>
            </a:r>
          </a:p>
        </p:txBody>
      </p:sp>
      <p:sp>
        <p:nvSpPr>
          <p:cNvPr id="13" name="object 63">
            <a:extLst>
              <a:ext uri="{FF2B5EF4-FFF2-40B4-BE49-F238E27FC236}">
                <a16:creationId xmlns:a16="http://schemas.microsoft.com/office/drawing/2014/main" id="{D60E04B7-06F1-540C-154C-338719D44631}"/>
              </a:ext>
            </a:extLst>
          </p:cNvPr>
          <p:cNvSpPr txBox="1"/>
          <p:nvPr/>
        </p:nvSpPr>
        <p:spPr>
          <a:xfrm>
            <a:off x="805310" y="3510037"/>
            <a:ext cx="2670175" cy="462280"/>
          </a:xfrm>
          <a:prstGeom prst="rect">
            <a:avLst/>
          </a:prstGeom>
          <a:solidFill>
            <a:srgbClr val="FFC5C4"/>
          </a:solidFill>
        </p:spPr>
        <p:txBody>
          <a:bodyPr vert="horz" wrap="square" lIns="0" tIns="37465" rIns="0" bIns="0" rtlCol="0">
            <a:spAutoFit/>
          </a:bodyPr>
          <a:lstStyle/>
          <a:p>
            <a:pPr marL="92075" marR="227329">
              <a:lnSpc>
                <a:spcPct val="100000"/>
              </a:lnSpc>
              <a:spcBef>
                <a:spcPts val="295"/>
              </a:spcBef>
            </a:pPr>
            <a:r>
              <a:rPr sz="1200" spc="-5">
                <a:latin typeface="Calibri"/>
                <a:cs typeface="Calibri"/>
              </a:rPr>
              <a:t>Leveraging digital </a:t>
            </a:r>
            <a:r>
              <a:rPr sz="1200">
                <a:latin typeface="Calibri"/>
                <a:cs typeface="Calibri"/>
              </a:rPr>
              <a:t>and </a:t>
            </a:r>
            <a:r>
              <a:rPr sz="1200" spc="-5">
                <a:latin typeface="Calibri"/>
                <a:cs typeface="Calibri"/>
              </a:rPr>
              <a:t>precision </a:t>
            </a:r>
            <a:r>
              <a:rPr sz="1200">
                <a:latin typeface="Calibri"/>
                <a:cs typeface="Calibri"/>
              </a:rPr>
              <a:t> </a:t>
            </a:r>
            <a:r>
              <a:rPr sz="1200" spc="-10">
                <a:latin typeface="Calibri"/>
                <a:cs typeface="Calibri"/>
              </a:rPr>
              <a:t>marketing </a:t>
            </a:r>
            <a:r>
              <a:rPr sz="1200" spc="-5">
                <a:latin typeface="Calibri"/>
                <a:cs typeface="Calibri"/>
              </a:rPr>
              <a:t>to access</a:t>
            </a:r>
            <a:r>
              <a:rPr sz="1200" spc="45">
                <a:latin typeface="Calibri"/>
                <a:cs typeface="Calibri"/>
              </a:rPr>
              <a:t> </a:t>
            </a:r>
            <a:r>
              <a:rPr sz="1200" spc="-10">
                <a:latin typeface="Calibri"/>
                <a:cs typeface="Calibri"/>
              </a:rPr>
              <a:t>target</a:t>
            </a:r>
            <a:r>
              <a:rPr sz="1200" spc="-30">
                <a:latin typeface="Calibri"/>
                <a:cs typeface="Calibri"/>
              </a:rPr>
              <a:t> </a:t>
            </a:r>
            <a:r>
              <a:rPr sz="1200" spc="-10">
                <a:latin typeface="Calibri"/>
                <a:cs typeface="Calibri"/>
              </a:rPr>
              <a:t>customers.</a:t>
            </a:r>
            <a:endParaRPr sz="1200">
              <a:latin typeface="Calibri"/>
              <a:cs typeface="Calibri"/>
            </a:endParaRPr>
          </a:p>
        </p:txBody>
      </p:sp>
      <p:sp>
        <p:nvSpPr>
          <p:cNvPr id="14" name="object 64">
            <a:extLst>
              <a:ext uri="{FF2B5EF4-FFF2-40B4-BE49-F238E27FC236}">
                <a16:creationId xmlns:a16="http://schemas.microsoft.com/office/drawing/2014/main" id="{9DD55BC6-EA64-CCE5-010D-390A10A63AE4}"/>
              </a:ext>
            </a:extLst>
          </p:cNvPr>
          <p:cNvSpPr txBox="1"/>
          <p:nvPr/>
        </p:nvSpPr>
        <p:spPr>
          <a:xfrm>
            <a:off x="770965" y="4265232"/>
            <a:ext cx="2668905" cy="646430"/>
          </a:xfrm>
          <a:prstGeom prst="rect">
            <a:avLst/>
          </a:prstGeom>
          <a:solidFill>
            <a:srgbClr val="FFC5C4"/>
          </a:solidFill>
        </p:spPr>
        <p:txBody>
          <a:bodyPr vert="horz" wrap="square" lIns="0" tIns="36830" rIns="0" bIns="0" rtlCol="0">
            <a:spAutoFit/>
          </a:bodyPr>
          <a:lstStyle/>
          <a:p>
            <a:pPr marL="92075" marR="440690" algn="just">
              <a:lnSpc>
                <a:spcPct val="100000"/>
              </a:lnSpc>
              <a:spcBef>
                <a:spcPts val="290"/>
              </a:spcBef>
            </a:pPr>
            <a:r>
              <a:rPr sz="1200" spc="-5">
                <a:latin typeface="Calibri"/>
                <a:cs typeface="Calibri"/>
              </a:rPr>
              <a:t>Swiftly capture existing vacuum of </a:t>
            </a:r>
            <a:r>
              <a:rPr sz="1200" spc="-260">
                <a:latin typeface="Calibri"/>
                <a:cs typeface="Calibri"/>
              </a:rPr>
              <a:t> </a:t>
            </a:r>
            <a:r>
              <a:rPr sz="1200" spc="-5">
                <a:latin typeface="Calibri"/>
                <a:cs typeface="Calibri"/>
              </a:rPr>
              <a:t>improved</a:t>
            </a:r>
            <a:r>
              <a:rPr sz="1200" spc="-40">
                <a:latin typeface="Calibri"/>
                <a:cs typeface="Calibri"/>
              </a:rPr>
              <a:t> </a:t>
            </a:r>
            <a:r>
              <a:rPr sz="1200" spc="-10">
                <a:latin typeface="Calibri"/>
                <a:cs typeface="Calibri"/>
              </a:rPr>
              <a:t>oral</a:t>
            </a:r>
            <a:r>
              <a:rPr sz="1200" spc="-15">
                <a:latin typeface="Calibri"/>
                <a:cs typeface="Calibri"/>
              </a:rPr>
              <a:t> </a:t>
            </a:r>
            <a:r>
              <a:rPr sz="1200">
                <a:latin typeface="Calibri"/>
                <a:cs typeface="Calibri"/>
              </a:rPr>
              <a:t>health</a:t>
            </a:r>
            <a:r>
              <a:rPr sz="1200" spc="-45">
                <a:latin typeface="Calibri"/>
                <a:cs typeface="Calibri"/>
              </a:rPr>
              <a:t> </a:t>
            </a:r>
            <a:r>
              <a:rPr sz="1200" spc="-10">
                <a:latin typeface="Calibri"/>
                <a:cs typeface="Calibri"/>
              </a:rPr>
              <a:t>for</a:t>
            </a:r>
            <a:r>
              <a:rPr sz="1200" spc="-35">
                <a:latin typeface="Calibri"/>
                <a:cs typeface="Calibri"/>
              </a:rPr>
              <a:t> </a:t>
            </a:r>
            <a:r>
              <a:rPr sz="1200" spc="-10">
                <a:latin typeface="Calibri"/>
                <a:cs typeface="Calibri"/>
              </a:rPr>
              <a:t>children’s </a:t>
            </a:r>
            <a:r>
              <a:rPr sz="1200" spc="-254">
                <a:latin typeface="Calibri"/>
                <a:cs typeface="Calibri"/>
              </a:rPr>
              <a:t> </a:t>
            </a:r>
            <a:r>
              <a:rPr sz="1200" spc="-10">
                <a:latin typeface="Calibri"/>
                <a:cs typeface="Calibri"/>
              </a:rPr>
              <a:t>category</a:t>
            </a:r>
            <a:endParaRPr sz="1200">
              <a:latin typeface="Calibri"/>
              <a:cs typeface="Calibri"/>
            </a:endParaRPr>
          </a:p>
        </p:txBody>
      </p:sp>
      <p:sp>
        <p:nvSpPr>
          <p:cNvPr id="15" name="object 66">
            <a:extLst>
              <a:ext uri="{FF2B5EF4-FFF2-40B4-BE49-F238E27FC236}">
                <a16:creationId xmlns:a16="http://schemas.microsoft.com/office/drawing/2014/main" id="{3E038DF9-B7C8-7DAD-F874-FD8AAB7B462A}"/>
              </a:ext>
            </a:extLst>
          </p:cNvPr>
          <p:cNvSpPr txBox="1"/>
          <p:nvPr/>
        </p:nvSpPr>
        <p:spPr>
          <a:xfrm>
            <a:off x="770964" y="5198301"/>
            <a:ext cx="2668905" cy="646430"/>
          </a:xfrm>
          <a:prstGeom prst="rect">
            <a:avLst/>
          </a:prstGeom>
          <a:solidFill>
            <a:srgbClr val="FFC5C4"/>
          </a:solidFill>
        </p:spPr>
        <p:txBody>
          <a:bodyPr vert="horz" wrap="square" lIns="0" tIns="37465" rIns="0" bIns="0" rtlCol="0">
            <a:spAutoFit/>
          </a:bodyPr>
          <a:lstStyle/>
          <a:p>
            <a:pPr marL="92075" marR="522605" algn="just">
              <a:lnSpc>
                <a:spcPct val="100000"/>
              </a:lnSpc>
              <a:spcBef>
                <a:spcPts val="295"/>
              </a:spcBef>
            </a:pPr>
            <a:r>
              <a:rPr sz="1200" b="1" spc="-5">
                <a:latin typeface="Calibri"/>
                <a:cs typeface="Calibri"/>
              </a:rPr>
              <a:t>Increasing </a:t>
            </a:r>
            <a:r>
              <a:rPr sz="1200" b="1" spc="-10">
                <a:latin typeface="Calibri"/>
                <a:cs typeface="Calibri"/>
              </a:rPr>
              <a:t>awareness </a:t>
            </a:r>
            <a:r>
              <a:rPr sz="1200">
                <a:latin typeface="Calibri"/>
                <a:cs typeface="Calibri"/>
              </a:rPr>
              <a:t>about the </a:t>
            </a:r>
            <a:r>
              <a:rPr sz="1200" spc="5">
                <a:latin typeface="Calibri"/>
                <a:cs typeface="Calibri"/>
              </a:rPr>
              <a:t> </a:t>
            </a:r>
            <a:r>
              <a:rPr sz="1200">
                <a:latin typeface="Calibri"/>
                <a:cs typeface="Calibri"/>
              </a:rPr>
              <a:t>cleaning </a:t>
            </a:r>
            <a:r>
              <a:rPr sz="1200" spc="-5">
                <a:latin typeface="Calibri"/>
                <a:cs typeface="Calibri"/>
              </a:rPr>
              <a:t>effectiveness of E/PTBs, </a:t>
            </a:r>
            <a:r>
              <a:rPr sz="1200" spc="-260">
                <a:latin typeface="Calibri"/>
                <a:cs typeface="Calibri"/>
              </a:rPr>
              <a:t> </a:t>
            </a:r>
            <a:r>
              <a:rPr sz="1200">
                <a:latin typeface="Calibri"/>
                <a:cs typeface="Calibri"/>
              </a:rPr>
              <a:t>particularly</a:t>
            </a:r>
            <a:r>
              <a:rPr sz="1200" spc="-70">
                <a:latin typeface="Calibri"/>
                <a:cs typeface="Calibri"/>
              </a:rPr>
              <a:t> </a:t>
            </a:r>
            <a:r>
              <a:rPr sz="1200">
                <a:latin typeface="Calibri"/>
                <a:cs typeface="Calibri"/>
              </a:rPr>
              <a:t>the</a:t>
            </a:r>
            <a:r>
              <a:rPr sz="1200" spc="-25">
                <a:latin typeface="Calibri"/>
                <a:cs typeface="Calibri"/>
              </a:rPr>
              <a:t> </a:t>
            </a:r>
            <a:r>
              <a:rPr sz="1200" spc="-5">
                <a:latin typeface="Calibri"/>
                <a:cs typeface="Calibri"/>
              </a:rPr>
              <a:t>sonic</a:t>
            </a:r>
            <a:r>
              <a:rPr sz="1200" spc="-25">
                <a:latin typeface="Calibri"/>
                <a:cs typeface="Calibri"/>
              </a:rPr>
              <a:t> </a:t>
            </a:r>
            <a:r>
              <a:rPr sz="1200" spc="-10">
                <a:latin typeface="Calibri"/>
                <a:cs typeface="Calibri"/>
              </a:rPr>
              <a:t>technology.</a:t>
            </a:r>
            <a:endParaRPr sz="1200">
              <a:latin typeface="Calibri"/>
              <a:cs typeface="Calibri"/>
            </a:endParaRPr>
          </a:p>
        </p:txBody>
      </p:sp>
      <p:sp>
        <p:nvSpPr>
          <p:cNvPr id="16" name="object 61">
            <a:extLst>
              <a:ext uri="{FF2B5EF4-FFF2-40B4-BE49-F238E27FC236}">
                <a16:creationId xmlns:a16="http://schemas.microsoft.com/office/drawing/2014/main" id="{B7B9761F-296C-79A7-97A8-A0AB14C2DA28}"/>
              </a:ext>
            </a:extLst>
          </p:cNvPr>
          <p:cNvSpPr txBox="1"/>
          <p:nvPr/>
        </p:nvSpPr>
        <p:spPr>
          <a:xfrm>
            <a:off x="3606642" y="1767195"/>
            <a:ext cx="2668905" cy="647700"/>
          </a:xfrm>
          <a:prstGeom prst="rect">
            <a:avLst/>
          </a:prstGeom>
          <a:solidFill>
            <a:srgbClr val="FFC5C4"/>
          </a:solidFill>
        </p:spPr>
        <p:txBody>
          <a:bodyPr vert="horz" wrap="square" lIns="0" tIns="37465" rIns="0" bIns="0" rtlCol="0">
            <a:spAutoFit/>
          </a:bodyPr>
          <a:lstStyle/>
          <a:p>
            <a:pPr marL="92075" marR="267335">
              <a:lnSpc>
                <a:spcPct val="100000"/>
              </a:lnSpc>
              <a:spcBef>
                <a:spcPts val="295"/>
              </a:spcBef>
            </a:pPr>
            <a:r>
              <a:rPr sz="1200" spc="-5">
                <a:latin typeface="Calibri"/>
                <a:cs typeface="Calibri"/>
              </a:rPr>
              <a:t>Ensure proper availability of refills </a:t>
            </a:r>
            <a:r>
              <a:rPr sz="1200">
                <a:latin typeface="Calibri"/>
                <a:cs typeface="Calibri"/>
              </a:rPr>
              <a:t> alongside</a:t>
            </a:r>
            <a:r>
              <a:rPr sz="1200" spc="-35">
                <a:latin typeface="Calibri"/>
                <a:cs typeface="Calibri"/>
              </a:rPr>
              <a:t> </a:t>
            </a:r>
            <a:r>
              <a:rPr sz="1200" spc="-5">
                <a:latin typeface="Calibri"/>
                <a:cs typeface="Calibri"/>
              </a:rPr>
              <a:t>toothbrushes</a:t>
            </a:r>
            <a:r>
              <a:rPr sz="1200" spc="-40">
                <a:latin typeface="Calibri"/>
                <a:cs typeface="Calibri"/>
              </a:rPr>
              <a:t> </a:t>
            </a:r>
            <a:r>
              <a:rPr sz="1200" spc="-5">
                <a:latin typeface="Calibri"/>
                <a:cs typeface="Calibri"/>
              </a:rPr>
              <a:t>to drive</a:t>
            </a:r>
            <a:r>
              <a:rPr sz="1200" spc="-35">
                <a:latin typeface="Calibri"/>
                <a:cs typeface="Calibri"/>
              </a:rPr>
              <a:t> </a:t>
            </a:r>
            <a:r>
              <a:rPr sz="1200" spc="-5">
                <a:latin typeface="Calibri"/>
                <a:cs typeface="Calibri"/>
              </a:rPr>
              <a:t>sales </a:t>
            </a:r>
            <a:r>
              <a:rPr sz="1200" spc="-254">
                <a:latin typeface="Calibri"/>
                <a:cs typeface="Calibri"/>
              </a:rPr>
              <a:t> </a:t>
            </a:r>
            <a:r>
              <a:rPr sz="1200">
                <a:latin typeface="Calibri"/>
                <a:cs typeface="Calibri"/>
              </a:rPr>
              <a:t>and</a:t>
            </a:r>
            <a:r>
              <a:rPr sz="1200" spc="-20">
                <a:latin typeface="Calibri"/>
                <a:cs typeface="Calibri"/>
              </a:rPr>
              <a:t> </a:t>
            </a:r>
            <a:r>
              <a:rPr sz="1200">
                <a:latin typeface="Calibri"/>
                <a:cs typeface="Calibri"/>
              </a:rPr>
              <a:t>enable</a:t>
            </a:r>
            <a:r>
              <a:rPr sz="1200" spc="-20">
                <a:latin typeface="Calibri"/>
                <a:cs typeface="Calibri"/>
              </a:rPr>
              <a:t> </a:t>
            </a:r>
            <a:r>
              <a:rPr sz="1200" spc="-15">
                <a:latin typeface="Calibri"/>
                <a:cs typeface="Calibri"/>
              </a:rPr>
              <a:t>loyalty.</a:t>
            </a:r>
            <a:endParaRPr sz="1200">
              <a:latin typeface="Calibri"/>
              <a:cs typeface="Calibri"/>
            </a:endParaRPr>
          </a:p>
        </p:txBody>
      </p:sp>
      <p:sp>
        <p:nvSpPr>
          <p:cNvPr id="17" name="object 61">
            <a:extLst>
              <a:ext uri="{FF2B5EF4-FFF2-40B4-BE49-F238E27FC236}">
                <a16:creationId xmlns:a16="http://schemas.microsoft.com/office/drawing/2014/main" id="{D5499A8C-75C7-4973-EEEC-6E5AA7E398D5}"/>
              </a:ext>
            </a:extLst>
          </p:cNvPr>
          <p:cNvSpPr txBox="1"/>
          <p:nvPr/>
        </p:nvSpPr>
        <p:spPr>
          <a:xfrm>
            <a:off x="3605727" y="2701534"/>
            <a:ext cx="2668905" cy="647700"/>
          </a:xfrm>
          <a:prstGeom prst="rect">
            <a:avLst/>
          </a:prstGeom>
          <a:solidFill>
            <a:srgbClr val="FFC5C4"/>
          </a:solidFill>
        </p:spPr>
        <p:txBody>
          <a:bodyPr vert="horz" wrap="square" lIns="0" tIns="37465" rIns="0" bIns="0" rtlCol="0">
            <a:spAutoFit/>
          </a:bodyPr>
          <a:lstStyle/>
          <a:p>
            <a:pPr marL="92075" marR="267335">
              <a:lnSpc>
                <a:spcPct val="100000"/>
              </a:lnSpc>
              <a:spcBef>
                <a:spcPts val="295"/>
              </a:spcBef>
            </a:pPr>
            <a:r>
              <a:rPr sz="1200" spc="-5">
                <a:latin typeface="Calibri"/>
                <a:cs typeface="Calibri"/>
              </a:rPr>
              <a:t>Ensure proper availability of refills </a:t>
            </a:r>
            <a:r>
              <a:rPr sz="1200">
                <a:latin typeface="Calibri"/>
                <a:cs typeface="Calibri"/>
              </a:rPr>
              <a:t> alongside</a:t>
            </a:r>
            <a:r>
              <a:rPr sz="1200" spc="-35">
                <a:latin typeface="Calibri"/>
                <a:cs typeface="Calibri"/>
              </a:rPr>
              <a:t> </a:t>
            </a:r>
            <a:r>
              <a:rPr sz="1200" spc="-5">
                <a:latin typeface="Calibri"/>
                <a:cs typeface="Calibri"/>
              </a:rPr>
              <a:t>toothbrushes</a:t>
            </a:r>
            <a:r>
              <a:rPr sz="1200" spc="-40">
                <a:latin typeface="Calibri"/>
                <a:cs typeface="Calibri"/>
              </a:rPr>
              <a:t> </a:t>
            </a:r>
            <a:r>
              <a:rPr sz="1200" spc="-5">
                <a:latin typeface="Calibri"/>
                <a:cs typeface="Calibri"/>
              </a:rPr>
              <a:t>to drive</a:t>
            </a:r>
            <a:r>
              <a:rPr sz="1200" spc="-35">
                <a:latin typeface="Calibri"/>
                <a:cs typeface="Calibri"/>
              </a:rPr>
              <a:t> </a:t>
            </a:r>
            <a:r>
              <a:rPr sz="1200" spc="-5">
                <a:latin typeface="Calibri"/>
                <a:cs typeface="Calibri"/>
              </a:rPr>
              <a:t>sales </a:t>
            </a:r>
            <a:r>
              <a:rPr sz="1200" spc="-254">
                <a:latin typeface="Calibri"/>
                <a:cs typeface="Calibri"/>
              </a:rPr>
              <a:t> </a:t>
            </a:r>
            <a:r>
              <a:rPr sz="1200">
                <a:latin typeface="Calibri"/>
                <a:cs typeface="Calibri"/>
              </a:rPr>
              <a:t>and</a:t>
            </a:r>
            <a:r>
              <a:rPr sz="1200" spc="-20">
                <a:latin typeface="Calibri"/>
                <a:cs typeface="Calibri"/>
              </a:rPr>
              <a:t> </a:t>
            </a:r>
            <a:r>
              <a:rPr sz="1200">
                <a:latin typeface="Calibri"/>
                <a:cs typeface="Calibri"/>
              </a:rPr>
              <a:t>enable</a:t>
            </a:r>
            <a:r>
              <a:rPr sz="1200" spc="-20">
                <a:latin typeface="Calibri"/>
                <a:cs typeface="Calibri"/>
              </a:rPr>
              <a:t> </a:t>
            </a:r>
            <a:r>
              <a:rPr sz="1200" spc="-15">
                <a:latin typeface="Calibri"/>
                <a:cs typeface="Calibri"/>
              </a:rPr>
              <a:t>loyalty.</a:t>
            </a:r>
            <a:endParaRPr sz="1200">
              <a:latin typeface="Calibri"/>
              <a:cs typeface="Calibri"/>
            </a:endParaRPr>
          </a:p>
        </p:txBody>
      </p:sp>
      <p:sp>
        <p:nvSpPr>
          <p:cNvPr id="18" name="object 61">
            <a:extLst>
              <a:ext uri="{FF2B5EF4-FFF2-40B4-BE49-F238E27FC236}">
                <a16:creationId xmlns:a16="http://schemas.microsoft.com/office/drawing/2014/main" id="{79554255-1DD9-6DA6-1260-F5C37D6799FE}"/>
              </a:ext>
            </a:extLst>
          </p:cNvPr>
          <p:cNvSpPr txBox="1"/>
          <p:nvPr/>
        </p:nvSpPr>
        <p:spPr>
          <a:xfrm>
            <a:off x="3605726" y="3508767"/>
            <a:ext cx="2668905" cy="647700"/>
          </a:xfrm>
          <a:prstGeom prst="rect">
            <a:avLst/>
          </a:prstGeom>
          <a:solidFill>
            <a:srgbClr val="FFC5C4"/>
          </a:solidFill>
        </p:spPr>
        <p:txBody>
          <a:bodyPr vert="horz" wrap="square" lIns="0" tIns="37465" rIns="0" bIns="0" rtlCol="0">
            <a:spAutoFit/>
          </a:bodyPr>
          <a:lstStyle/>
          <a:p>
            <a:pPr marL="92075" marR="267335">
              <a:lnSpc>
                <a:spcPct val="100000"/>
              </a:lnSpc>
              <a:spcBef>
                <a:spcPts val="295"/>
              </a:spcBef>
            </a:pPr>
            <a:r>
              <a:rPr sz="1200" spc="-5">
                <a:latin typeface="Calibri"/>
                <a:cs typeface="Calibri"/>
              </a:rPr>
              <a:t>Ensure proper availability of refills </a:t>
            </a:r>
            <a:r>
              <a:rPr sz="1200">
                <a:latin typeface="Calibri"/>
                <a:cs typeface="Calibri"/>
              </a:rPr>
              <a:t> alongside</a:t>
            </a:r>
            <a:r>
              <a:rPr sz="1200" spc="-35">
                <a:latin typeface="Calibri"/>
                <a:cs typeface="Calibri"/>
              </a:rPr>
              <a:t> </a:t>
            </a:r>
            <a:r>
              <a:rPr sz="1200" spc="-5">
                <a:latin typeface="Calibri"/>
                <a:cs typeface="Calibri"/>
              </a:rPr>
              <a:t>toothbrushes</a:t>
            </a:r>
            <a:r>
              <a:rPr sz="1200" spc="-40">
                <a:latin typeface="Calibri"/>
                <a:cs typeface="Calibri"/>
              </a:rPr>
              <a:t> </a:t>
            </a:r>
            <a:r>
              <a:rPr sz="1200" spc="-5">
                <a:latin typeface="Calibri"/>
                <a:cs typeface="Calibri"/>
              </a:rPr>
              <a:t>to drive</a:t>
            </a:r>
            <a:r>
              <a:rPr sz="1200" spc="-35">
                <a:latin typeface="Calibri"/>
                <a:cs typeface="Calibri"/>
              </a:rPr>
              <a:t> </a:t>
            </a:r>
            <a:r>
              <a:rPr sz="1200" spc="-5">
                <a:latin typeface="Calibri"/>
                <a:cs typeface="Calibri"/>
              </a:rPr>
              <a:t>sales </a:t>
            </a:r>
            <a:r>
              <a:rPr sz="1200" spc="-254">
                <a:latin typeface="Calibri"/>
                <a:cs typeface="Calibri"/>
              </a:rPr>
              <a:t> </a:t>
            </a:r>
            <a:r>
              <a:rPr sz="1200">
                <a:latin typeface="Calibri"/>
                <a:cs typeface="Calibri"/>
              </a:rPr>
              <a:t>and</a:t>
            </a:r>
            <a:r>
              <a:rPr sz="1200" spc="-20">
                <a:latin typeface="Calibri"/>
                <a:cs typeface="Calibri"/>
              </a:rPr>
              <a:t> </a:t>
            </a:r>
            <a:r>
              <a:rPr sz="1200">
                <a:latin typeface="Calibri"/>
                <a:cs typeface="Calibri"/>
              </a:rPr>
              <a:t>enable</a:t>
            </a:r>
            <a:r>
              <a:rPr sz="1200" spc="-20">
                <a:latin typeface="Calibri"/>
                <a:cs typeface="Calibri"/>
              </a:rPr>
              <a:t> </a:t>
            </a:r>
            <a:r>
              <a:rPr sz="1200" spc="-15">
                <a:latin typeface="Calibri"/>
                <a:cs typeface="Calibri"/>
              </a:rPr>
              <a:t>loyalty.</a:t>
            </a:r>
            <a:endParaRPr sz="1200">
              <a:latin typeface="Calibri"/>
              <a:cs typeface="Calibri"/>
            </a:endParaRPr>
          </a:p>
        </p:txBody>
      </p:sp>
      <p:sp>
        <p:nvSpPr>
          <p:cNvPr id="19" name="object 61">
            <a:extLst>
              <a:ext uri="{FF2B5EF4-FFF2-40B4-BE49-F238E27FC236}">
                <a16:creationId xmlns:a16="http://schemas.microsoft.com/office/drawing/2014/main" id="{079CC322-D7B5-8EF6-AB35-EA4BB1AF1FC2}"/>
              </a:ext>
            </a:extLst>
          </p:cNvPr>
          <p:cNvSpPr txBox="1"/>
          <p:nvPr/>
        </p:nvSpPr>
        <p:spPr>
          <a:xfrm>
            <a:off x="3605725" y="4340091"/>
            <a:ext cx="2668905" cy="647700"/>
          </a:xfrm>
          <a:prstGeom prst="rect">
            <a:avLst/>
          </a:prstGeom>
          <a:solidFill>
            <a:srgbClr val="FFC5C4"/>
          </a:solidFill>
        </p:spPr>
        <p:txBody>
          <a:bodyPr vert="horz" wrap="square" lIns="0" tIns="37465" rIns="0" bIns="0" rtlCol="0">
            <a:spAutoFit/>
          </a:bodyPr>
          <a:lstStyle/>
          <a:p>
            <a:pPr marL="92075" marR="267335">
              <a:lnSpc>
                <a:spcPct val="100000"/>
              </a:lnSpc>
              <a:spcBef>
                <a:spcPts val="295"/>
              </a:spcBef>
            </a:pPr>
            <a:r>
              <a:rPr sz="1200" spc="-5">
                <a:latin typeface="Calibri"/>
                <a:cs typeface="Calibri"/>
              </a:rPr>
              <a:t>Ensure proper availability of refills </a:t>
            </a:r>
            <a:r>
              <a:rPr sz="1200">
                <a:latin typeface="Calibri"/>
                <a:cs typeface="Calibri"/>
              </a:rPr>
              <a:t> alongside</a:t>
            </a:r>
            <a:r>
              <a:rPr sz="1200" spc="-35">
                <a:latin typeface="Calibri"/>
                <a:cs typeface="Calibri"/>
              </a:rPr>
              <a:t> </a:t>
            </a:r>
            <a:r>
              <a:rPr sz="1200" spc="-5">
                <a:latin typeface="Calibri"/>
                <a:cs typeface="Calibri"/>
              </a:rPr>
              <a:t>toothbrushes</a:t>
            </a:r>
            <a:r>
              <a:rPr sz="1200" spc="-40">
                <a:latin typeface="Calibri"/>
                <a:cs typeface="Calibri"/>
              </a:rPr>
              <a:t> </a:t>
            </a:r>
            <a:r>
              <a:rPr sz="1200" spc="-5">
                <a:latin typeface="Calibri"/>
                <a:cs typeface="Calibri"/>
              </a:rPr>
              <a:t>to drive</a:t>
            </a:r>
            <a:r>
              <a:rPr sz="1200" spc="-35">
                <a:latin typeface="Calibri"/>
                <a:cs typeface="Calibri"/>
              </a:rPr>
              <a:t> </a:t>
            </a:r>
            <a:r>
              <a:rPr sz="1200" spc="-5">
                <a:latin typeface="Calibri"/>
                <a:cs typeface="Calibri"/>
              </a:rPr>
              <a:t>sales </a:t>
            </a:r>
            <a:r>
              <a:rPr sz="1200" spc="-254">
                <a:latin typeface="Calibri"/>
                <a:cs typeface="Calibri"/>
              </a:rPr>
              <a:t> </a:t>
            </a:r>
            <a:r>
              <a:rPr sz="1200">
                <a:latin typeface="Calibri"/>
                <a:cs typeface="Calibri"/>
              </a:rPr>
              <a:t>and</a:t>
            </a:r>
            <a:r>
              <a:rPr sz="1200" spc="-20">
                <a:latin typeface="Calibri"/>
                <a:cs typeface="Calibri"/>
              </a:rPr>
              <a:t> </a:t>
            </a:r>
            <a:r>
              <a:rPr sz="1200">
                <a:latin typeface="Calibri"/>
                <a:cs typeface="Calibri"/>
              </a:rPr>
              <a:t>enable</a:t>
            </a:r>
            <a:r>
              <a:rPr sz="1200" spc="-20">
                <a:latin typeface="Calibri"/>
                <a:cs typeface="Calibri"/>
              </a:rPr>
              <a:t> </a:t>
            </a:r>
            <a:r>
              <a:rPr sz="1200" spc="-15">
                <a:latin typeface="Calibri"/>
                <a:cs typeface="Calibri"/>
              </a:rPr>
              <a:t>loyalty.</a:t>
            </a:r>
            <a:endParaRPr sz="1200">
              <a:latin typeface="Calibri"/>
              <a:cs typeface="Calibri"/>
            </a:endParaRPr>
          </a:p>
        </p:txBody>
      </p:sp>
      <p:sp>
        <p:nvSpPr>
          <p:cNvPr id="20" name="object 61">
            <a:extLst>
              <a:ext uri="{FF2B5EF4-FFF2-40B4-BE49-F238E27FC236}">
                <a16:creationId xmlns:a16="http://schemas.microsoft.com/office/drawing/2014/main" id="{F16EC156-3CD4-B243-1DC9-4383A1173752}"/>
              </a:ext>
            </a:extLst>
          </p:cNvPr>
          <p:cNvSpPr txBox="1"/>
          <p:nvPr/>
        </p:nvSpPr>
        <p:spPr>
          <a:xfrm>
            <a:off x="3605725" y="5173833"/>
            <a:ext cx="2668905" cy="647700"/>
          </a:xfrm>
          <a:prstGeom prst="rect">
            <a:avLst/>
          </a:prstGeom>
          <a:solidFill>
            <a:srgbClr val="FFC5C4"/>
          </a:solidFill>
        </p:spPr>
        <p:txBody>
          <a:bodyPr vert="horz" wrap="square" lIns="0" tIns="37465" rIns="0" bIns="0" rtlCol="0">
            <a:spAutoFit/>
          </a:bodyPr>
          <a:lstStyle/>
          <a:p>
            <a:pPr marL="92075" marR="267335">
              <a:lnSpc>
                <a:spcPct val="100000"/>
              </a:lnSpc>
              <a:spcBef>
                <a:spcPts val="295"/>
              </a:spcBef>
            </a:pPr>
            <a:r>
              <a:rPr sz="1200" spc="-5">
                <a:latin typeface="Calibri"/>
                <a:cs typeface="Calibri"/>
              </a:rPr>
              <a:t>Ensure proper availability of refills </a:t>
            </a:r>
            <a:r>
              <a:rPr sz="1200">
                <a:latin typeface="Calibri"/>
                <a:cs typeface="Calibri"/>
              </a:rPr>
              <a:t> alongside</a:t>
            </a:r>
            <a:r>
              <a:rPr sz="1200" spc="-35">
                <a:latin typeface="Calibri"/>
                <a:cs typeface="Calibri"/>
              </a:rPr>
              <a:t> </a:t>
            </a:r>
            <a:r>
              <a:rPr sz="1200" spc="-5">
                <a:latin typeface="Calibri"/>
                <a:cs typeface="Calibri"/>
              </a:rPr>
              <a:t>toothbrushes</a:t>
            </a:r>
            <a:r>
              <a:rPr sz="1200" spc="-40">
                <a:latin typeface="Calibri"/>
                <a:cs typeface="Calibri"/>
              </a:rPr>
              <a:t> </a:t>
            </a:r>
            <a:r>
              <a:rPr sz="1200" spc="-5">
                <a:latin typeface="Calibri"/>
                <a:cs typeface="Calibri"/>
              </a:rPr>
              <a:t>to drive</a:t>
            </a:r>
            <a:r>
              <a:rPr sz="1200" spc="-35">
                <a:latin typeface="Calibri"/>
                <a:cs typeface="Calibri"/>
              </a:rPr>
              <a:t> </a:t>
            </a:r>
            <a:r>
              <a:rPr sz="1200" spc="-5">
                <a:latin typeface="Calibri"/>
                <a:cs typeface="Calibri"/>
              </a:rPr>
              <a:t>sales </a:t>
            </a:r>
            <a:r>
              <a:rPr sz="1200" spc="-254">
                <a:latin typeface="Calibri"/>
                <a:cs typeface="Calibri"/>
              </a:rPr>
              <a:t> </a:t>
            </a:r>
            <a:r>
              <a:rPr sz="1200">
                <a:latin typeface="Calibri"/>
                <a:cs typeface="Calibri"/>
              </a:rPr>
              <a:t>and</a:t>
            </a:r>
            <a:r>
              <a:rPr sz="1200" spc="-20">
                <a:latin typeface="Calibri"/>
                <a:cs typeface="Calibri"/>
              </a:rPr>
              <a:t> </a:t>
            </a:r>
            <a:r>
              <a:rPr sz="1200">
                <a:latin typeface="Calibri"/>
                <a:cs typeface="Calibri"/>
              </a:rPr>
              <a:t>enable</a:t>
            </a:r>
            <a:r>
              <a:rPr sz="1200" spc="-20">
                <a:latin typeface="Calibri"/>
                <a:cs typeface="Calibri"/>
              </a:rPr>
              <a:t> </a:t>
            </a:r>
            <a:r>
              <a:rPr sz="1200" spc="-15">
                <a:latin typeface="Calibri"/>
                <a:cs typeface="Calibri"/>
              </a:rPr>
              <a:t>loyalty.</a:t>
            </a:r>
            <a:endParaRPr sz="1200">
              <a:latin typeface="Calibri"/>
              <a:cs typeface="Calibri"/>
            </a:endParaRPr>
          </a:p>
        </p:txBody>
      </p:sp>
      <p:sp>
        <p:nvSpPr>
          <p:cNvPr id="21" name="object 56">
            <a:extLst>
              <a:ext uri="{FF2B5EF4-FFF2-40B4-BE49-F238E27FC236}">
                <a16:creationId xmlns:a16="http://schemas.microsoft.com/office/drawing/2014/main" id="{7682C514-0E89-FB38-2321-BC6FDD54A801}"/>
              </a:ext>
            </a:extLst>
          </p:cNvPr>
          <p:cNvSpPr txBox="1"/>
          <p:nvPr/>
        </p:nvSpPr>
        <p:spPr>
          <a:xfrm>
            <a:off x="2443199" y="5984825"/>
            <a:ext cx="1491615" cy="193675"/>
          </a:xfrm>
          <a:prstGeom prst="rect">
            <a:avLst/>
          </a:prstGeom>
        </p:spPr>
        <p:txBody>
          <a:bodyPr vert="horz" wrap="square" lIns="0" tIns="12700" rIns="0" bIns="0" rtlCol="0">
            <a:spAutoFit/>
          </a:bodyPr>
          <a:lstStyle/>
          <a:p>
            <a:pPr marL="12700">
              <a:lnSpc>
                <a:spcPct val="100000"/>
              </a:lnSpc>
              <a:spcBef>
                <a:spcPts val="100"/>
              </a:spcBef>
            </a:pPr>
            <a:r>
              <a:rPr sz="1100" b="1" spc="-5">
                <a:solidFill>
                  <a:srgbClr val="C00000"/>
                </a:solidFill>
                <a:latin typeface="Calibri"/>
                <a:cs typeface="Calibri"/>
              </a:rPr>
              <a:t>Opportunity</a:t>
            </a:r>
            <a:r>
              <a:rPr sz="1100" b="1" spc="-10">
                <a:solidFill>
                  <a:srgbClr val="C00000"/>
                </a:solidFill>
                <a:latin typeface="Calibri"/>
                <a:cs typeface="Calibri"/>
              </a:rPr>
              <a:t> </a:t>
            </a:r>
            <a:r>
              <a:rPr sz="1100" b="1">
                <a:solidFill>
                  <a:srgbClr val="C00000"/>
                </a:solidFill>
                <a:latin typeface="Calibri"/>
                <a:cs typeface="Calibri"/>
              </a:rPr>
              <a:t>Size</a:t>
            </a:r>
            <a:r>
              <a:rPr sz="1100" b="1" spc="-25">
                <a:solidFill>
                  <a:srgbClr val="C00000"/>
                </a:solidFill>
                <a:latin typeface="Calibri"/>
                <a:cs typeface="Calibri"/>
              </a:rPr>
              <a:t> </a:t>
            </a:r>
            <a:r>
              <a:rPr sz="1100" b="1" spc="-5">
                <a:solidFill>
                  <a:srgbClr val="C00000"/>
                </a:solidFill>
                <a:latin typeface="Calibri"/>
                <a:cs typeface="Calibri"/>
              </a:rPr>
              <a:t>by</a:t>
            </a:r>
            <a:r>
              <a:rPr sz="1100" b="1" spc="-10">
                <a:solidFill>
                  <a:srgbClr val="C00000"/>
                </a:solidFill>
                <a:latin typeface="Calibri"/>
                <a:cs typeface="Calibri"/>
              </a:rPr>
              <a:t> </a:t>
            </a:r>
            <a:r>
              <a:rPr sz="1100" b="1">
                <a:solidFill>
                  <a:srgbClr val="C00000"/>
                </a:solidFill>
                <a:latin typeface="Calibri"/>
                <a:cs typeface="Calibri"/>
              </a:rPr>
              <a:t>2025</a:t>
            </a:r>
            <a:endParaRPr sz="1100">
              <a:latin typeface="Calibri"/>
              <a:cs typeface="Calibri"/>
            </a:endParaRPr>
          </a:p>
        </p:txBody>
      </p:sp>
      <p:sp>
        <p:nvSpPr>
          <p:cNvPr id="22" name="object 53">
            <a:extLst>
              <a:ext uri="{FF2B5EF4-FFF2-40B4-BE49-F238E27FC236}">
                <a16:creationId xmlns:a16="http://schemas.microsoft.com/office/drawing/2014/main" id="{BB0B9591-6A91-76CD-912E-07DE1C91C255}"/>
              </a:ext>
            </a:extLst>
          </p:cNvPr>
          <p:cNvSpPr txBox="1"/>
          <p:nvPr/>
        </p:nvSpPr>
        <p:spPr>
          <a:xfrm>
            <a:off x="978799" y="6229878"/>
            <a:ext cx="1343025" cy="550545"/>
          </a:xfrm>
          <a:prstGeom prst="rect">
            <a:avLst/>
          </a:prstGeom>
          <a:solidFill>
            <a:srgbClr val="D1000D"/>
          </a:solidFill>
          <a:ln w="12700">
            <a:solidFill>
              <a:srgbClr val="2E528F"/>
            </a:solidFill>
          </a:ln>
        </p:spPr>
        <p:txBody>
          <a:bodyPr vert="horz" wrap="square" lIns="0" tIns="51435" rIns="0" bIns="0" rtlCol="0">
            <a:spAutoFit/>
          </a:bodyPr>
          <a:lstStyle/>
          <a:p>
            <a:pPr marL="251460" marR="245745" indent="116839">
              <a:lnSpc>
                <a:spcPct val="100000"/>
              </a:lnSpc>
              <a:spcBef>
                <a:spcPts val="405"/>
              </a:spcBef>
            </a:pPr>
            <a:r>
              <a:rPr sz="1400" spc="-5">
                <a:solidFill>
                  <a:srgbClr val="FFFFFF"/>
                </a:solidFill>
                <a:latin typeface="Calibri"/>
                <a:cs typeface="Calibri"/>
              </a:rPr>
              <a:t>44.97 Cr </a:t>
            </a:r>
            <a:r>
              <a:rPr sz="1400">
                <a:solidFill>
                  <a:srgbClr val="FFFFFF"/>
                </a:solidFill>
                <a:latin typeface="Calibri"/>
                <a:cs typeface="Calibri"/>
              </a:rPr>
              <a:t> </a:t>
            </a:r>
            <a:r>
              <a:rPr sz="1400" spc="-10">
                <a:solidFill>
                  <a:srgbClr val="FFFFFF"/>
                </a:solidFill>
                <a:latin typeface="Calibri"/>
                <a:cs typeface="Calibri"/>
              </a:rPr>
              <a:t>P</a:t>
            </a:r>
            <a:r>
              <a:rPr sz="1400" spc="-5">
                <a:solidFill>
                  <a:srgbClr val="FFFFFF"/>
                </a:solidFill>
                <a:latin typeface="Calibri"/>
                <a:cs typeface="Calibri"/>
              </a:rPr>
              <a:t>T</a:t>
            </a:r>
            <a:r>
              <a:rPr sz="1400">
                <a:solidFill>
                  <a:srgbClr val="FFFFFF"/>
                </a:solidFill>
                <a:latin typeface="Calibri"/>
                <a:cs typeface="Calibri"/>
              </a:rPr>
              <a:t>B</a:t>
            </a:r>
            <a:r>
              <a:rPr sz="1400" spc="-5">
                <a:solidFill>
                  <a:srgbClr val="FFFFFF"/>
                </a:solidFill>
                <a:latin typeface="Calibri"/>
                <a:cs typeface="Calibri"/>
              </a:rPr>
              <a:t> </a:t>
            </a:r>
            <a:r>
              <a:rPr sz="1400">
                <a:solidFill>
                  <a:srgbClr val="FFFFFF"/>
                </a:solidFill>
                <a:latin typeface="Calibri"/>
                <a:cs typeface="Calibri"/>
              </a:rPr>
              <a:t>Mar</a:t>
            </a:r>
            <a:r>
              <a:rPr sz="1400" spc="-50">
                <a:solidFill>
                  <a:srgbClr val="FFFFFF"/>
                </a:solidFill>
                <a:latin typeface="Calibri"/>
                <a:cs typeface="Calibri"/>
              </a:rPr>
              <a:t>k</a:t>
            </a:r>
            <a:r>
              <a:rPr sz="1400" spc="-15">
                <a:solidFill>
                  <a:srgbClr val="FFFFFF"/>
                </a:solidFill>
                <a:latin typeface="Calibri"/>
                <a:cs typeface="Calibri"/>
              </a:rPr>
              <a:t>e</a:t>
            </a:r>
            <a:r>
              <a:rPr sz="1400">
                <a:solidFill>
                  <a:srgbClr val="FFFFFF"/>
                </a:solidFill>
                <a:latin typeface="Calibri"/>
                <a:cs typeface="Calibri"/>
              </a:rPr>
              <a:t>t</a:t>
            </a:r>
            <a:endParaRPr sz="1400">
              <a:latin typeface="Calibri"/>
              <a:cs typeface="Calibri"/>
            </a:endParaRPr>
          </a:p>
        </p:txBody>
      </p:sp>
      <p:sp>
        <p:nvSpPr>
          <p:cNvPr id="23" name="object 53">
            <a:extLst>
              <a:ext uri="{FF2B5EF4-FFF2-40B4-BE49-F238E27FC236}">
                <a16:creationId xmlns:a16="http://schemas.microsoft.com/office/drawing/2014/main" id="{CABED7AD-178C-F24C-834E-C534713B1F10}"/>
              </a:ext>
            </a:extLst>
          </p:cNvPr>
          <p:cNvSpPr txBox="1"/>
          <p:nvPr/>
        </p:nvSpPr>
        <p:spPr>
          <a:xfrm>
            <a:off x="2802702" y="6211454"/>
            <a:ext cx="1343025" cy="550545"/>
          </a:xfrm>
          <a:prstGeom prst="rect">
            <a:avLst/>
          </a:prstGeom>
          <a:solidFill>
            <a:srgbClr val="D1000D"/>
          </a:solidFill>
          <a:ln w="12700">
            <a:solidFill>
              <a:srgbClr val="2E528F"/>
            </a:solidFill>
          </a:ln>
        </p:spPr>
        <p:txBody>
          <a:bodyPr vert="horz" wrap="square" lIns="0" tIns="51435" rIns="0" bIns="0" rtlCol="0">
            <a:spAutoFit/>
          </a:bodyPr>
          <a:lstStyle/>
          <a:p>
            <a:pPr marL="251460" marR="245745" indent="116839">
              <a:lnSpc>
                <a:spcPct val="100000"/>
              </a:lnSpc>
              <a:spcBef>
                <a:spcPts val="405"/>
              </a:spcBef>
            </a:pPr>
            <a:r>
              <a:rPr sz="1400" spc="-5">
                <a:solidFill>
                  <a:srgbClr val="FFFFFF"/>
                </a:solidFill>
                <a:latin typeface="Calibri"/>
                <a:cs typeface="Calibri"/>
              </a:rPr>
              <a:t>44.97 Cr </a:t>
            </a:r>
            <a:r>
              <a:rPr sz="1400">
                <a:solidFill>
                  <a:srgbClr val="FFFFFF"/>
                </a:solidFill>
                <a:latin typeface="Calibri"/>
                <a:cs typeface="Calibri"/>
              </a:rPr>
              <a:t> </a:t>
            </a:r>
            <a:r>
              <a:rPr sz="1400" spc="-10">
                <a:solidFill>
                  <a:srgbClr val="FFFFFF"/>
                </a:solidFill>
                <a:latin typeface="Calibri"/>
                <a:cs typeface="Calibri"/>
              </a:rPr>
              <a:t>P</a:t>
            </a:r>
            <a:r>
              <a:rPr sz="1400" spc="-5">
                <a:solidFill>
                  <a:srgbClr val="FFFFFF"/>
                </a:solidFill>
                <a:latin typeface="Calibri"/>
                <a:cs typeface="Calibri"/>
              </a:rPr>
              <a:t>T</a:t>
            </a:r>
            <a:r>
              <a:rPr sz="1400">
                <a:solidFill>
                  <a:srgbClr val="FFFFFF"/>
                </a:solidFill>
                <a:latin typeface="Calibri"/>
                <a:cs typeface="Calibri"/>
              </a:rPr>
              <a:t>B</a:t>
            </a:r>
            <a:r>
              <a:rPr sz="1400" spc="-5">
                <a:solidFill>
                  <a:srgbClr val="FFFFFF"/>
                </a:solidFill>
                <a:latin typeface="Calibri"/>
                <a:cs typeface="Calibri"/>
              </a:rPr>
              <a:t> </a:t>
            </a:r>
            <a:r>
              <a:rPr sz="1400">
                <a:solidFill>
                  <a:srgbClr val="FFFFFF"/>
                </a:solidFill>
                <a:latin typeface="Calibri"/>
                <a:cs typeface="Calibri"/>
              </a:rPr>
              <a:t>Mar</a:t>
            </a:r>
            <a:r>
              <a:rPr sz="1400" spc="-50">
                <a:solidFill>
                  <a:srgbClr val="FFFFFF"/>
                </a:solidFill>
                <a:latin typeface="Calibri"/>
                <a:cs typeface="Calibri"/>
              </a:rPr>
              <a:t>k</a:t>
            </a:r>
            <a:r>
              <a:rPr sz="1400" spc="-15">
                <a:solidFill>
                  <a:srgbClr val="FFFFFF"/>
                </a:solidFill>
                <a:latin typeface="Calibri"/>
                <a:cs typeface="Calibri"/>
              </a:rPr>
              <a:t>e</a:t>
            </a:r>
            <a:r>
              <a:rPr sz="1400">
                <a:solidFill>
                  <a:srgbClr val="FFFFFF"/>
                </a:solidFill>
                <a:latin typeface="Calibri"/>
                <a:cs typeface="Calibri"/>
              </a:rPr>
              <a:t>t</a:t>
            </a:r>
            <a:endParaRPr sz="1400">
              <a:latin typeface="Calibri"/>
              <a:cs typeface="Calibri"/>
            </a:endParaRPr>
          </a:p>
        </p:txBody>
      </p:sp>
      <p:sp>
        <p:nvSpPr>
          <p:cNvPr id="24" name="object 53">
            <a:extLst>
              <a:ext uri="{FF2B5EF4-FFF2-40B4-BE49-F238E27FC236}">
                <a16:creationId xmlns:a16="http://schemas.microsoft.com/office/drawing/2014/main" id="{F60A9EA7-49AC-54A9-5AF0-5741A1C78049}"/>
              </a:ext>
            </a:extLst>
          </p:cNvPr>
          <p:cNvSpPr txBox="1"/>
          <p:nvPr/>
        </p:nvSpPr>
        <p:spPr>
          <a:xfrm>
            <a:off x="4469509" y="6211128"/>
            <a:ext cx="1343025" cy="550545"/>
          </a:xfrm>
          <a:prstGeom prst="rect">
            <a:avLst/>
          </a:prstGeom>
          <a:solidFill>
            <a:srgbClr val="D1000D"/>
          </a:solidFill>
          <a:ln w="12700">
            <a:solidFill>
              <a:srgbClr val="2E528F"/>
            </a:solidFill>
          </a:ln>
        </p:spPr>
        <p:txBody>
          <a:bodyPr vert="horz" wrap="square" lIns="0" tIns="51435" rIns="0" bIns="0" rtlCol="0">
            <a:spAutoFit/>
          </a:bodyPr>
          <a:lstStyle/>
          <a:p>
            <a:pPr marL="251460" marR="245745" indent="116839">
              <a:lnSpc>
                <a:spcPct val="100000"/>
              </a:lnSpc>
              <a:spcBef>
                <a:spcPts val="405"/>
              </a:spcBef>
            </a:pPr>
            <a:r>
              <a:rPr sz="1400" spc="-5">
                <a:solidFill>
                  <a:srgbClr val="FFFFFF"/>
                </a:solidFill>
                <a:latin typeface="Calibri"/>
                <a:cs typeface="Calibri"/>
              </a:rPr>
              <a:t>44.97 Cr </a:t>
            </a:r>
            <a:r>
              <a:rPr sz="1400">
                <a:solidFill>
                  <a:srgbClr val="FFFFFF"/>
                </a:solidFill>
                <a:latin typeface="Calibri"/>
                <a:cs typeface="Calibri"/>
              </a:rPr>
              <a:t> </a:t>
            </a:r>
            <a:r>
              <a:rPr sz="1400" spc="-10">
                <a:solidFill>
                  <a:srgbClr val="FFFFFF"/>
                </a:solidFill>
                <a:latin typeface="Calibri"/>
                <a:cs typeface="Calibri"/>
              </a:rPr>
              <a:t>P</a:t>
            </a:r>
            <a:r>
              <a:rPr sz="1400" spc="-5">
                <a:solidFill>
                  <a:srgbClr val="FFFFFF"/>
                </a:solidFill>
                <a:latin typeface="Calibri"/>
                <a:cs typeface="Calibri"/>
              </a:rPr>
              <a:t>T</a:t>
            </a:r>
            <a:r>
              <a:rPr sz="1400">
                <a:solidFill>
                  <a:srgbClr val="FFFFFF"/>
                </a:solidFill>
                <a:latin typeface="Calibri"/>
                <a:cs typeface="Calibri"/>
              </a:rPr>
              <a:t>B</a:t>
            </a:r>
            <a:r>
              <a:rPr sz="1400" spc="-5">
                <a:solidFill>
                  <a:srgbClr val="FFFFFF"/>
                </a:solidFill>
                <a:latin typeface="Calibri"/>
                <a:cs typeface="Calibri"/>
              </a:rPr>
              <a:t> </a:t>
            </a:r>
            <a:r>
              <a:rPr sz="1400">
                <a:solidFill>
                  <a:srgbClr val="FFFFFF"/>
                </a:solidFill>
                <a:latin typeface="Calibri"/>
                <a:cs typeface="Calibri"/>
              </a:rPr>
              <a:t>Mar</a:t>
            </a:r>
            <a:r>
              <a:rPr sz="1400" spc="-50">
                <a:solidFill>
                  <a:srgbClr val="FFFFFF"/>
                </a:solidFill>
                <a:latin typeface="Calibri"/>
                <a:cs typeface="Calibri"/>
              </a:rPr>
              <a:t>k</a:t>
            </a:r>
            <a:r>
              <a:rPr sz="1400" spc="-15">
                <a:solidFill>
                  <a:srgbClr val="FFFFFF"/>
                </a:solidFill>
                <a:latin typeface="Calibri"/>
                <a:cs typeface="Calibri"/>
              </a:rPr>
              <a:t>e</a:t>
            </a:r>
            <a:r>
              <a:rPr sz="1400">
                <a:solidFill>
                  <a:srgbClr val="FFFFFF"/>
                </a:solidFill>
                <a:latin typeface="Calibri"/>
                <a:cs typeface="Calibri"/>
              </a:rPr>
              <a:t>t</a:t>
            </a:r>
            <a:endParaRPr sz="1400">
              <a:latin typeface="Calibri"/>
              <a:cs typeface="Calibri"/>
            </a:endParaRPr>
          </a:p>
        </p:txBody>
      </p:sp>
      <p:sp>
        <p:nvSpPr>
          <p:cNvPr id="25" name="object 53">
            <a:extLst>
              <a:ext uri="{FF2B5EF4-FFF2-40B4-BE49-F238E27FC236}">
                <a16:creationId xmlns:a16="http://schemas.microsoft.com/office/drawing/2014/main" id="{A6C45980-069C-3276-CD38-E24BEAE0C786}"/>
              </a:ext>
            </a:extLst>
          </p:cNvPr>
          <p:cNvSpPr txBox="1"/>
          <p:nvPr/>
        </p:nvSpPr>
        <p:spPr>
          <a:xfrm>
            <a:off x="6082499" y="6178500"/>
            <a:ext cx="1343025" cy="550545"/>
          </a:xfrm>
          <a:prstGeom prst="rect">
            <a:avLst/>
          </a:prstGeom>
          <a:solidFill>
            <a:srgbClr val="D1000D"/>
          </a:solidFill>
          <a:ln w="12700">
            <a:solidFill>
              <a:srgbClr val="2E528F"/>
            </a:solidFill>
          </a:ln>
        </p:spPr>
        <p:txBody>
          <a:bodyPr vert="horz" wrap="square" lIns="0" tIns="51435" rIns="0" bIns="0" rtlCol="0">
            <a:spAutoFit/>
          </a:bodyPr>
          <a:lstStyle/>
          <a:p>
            <a:pPr marL="251460" marR="245745" indent="116839">
              <a:lnSpc>
                <a:spcPct val="100000"/>
              </a:lnSpc>
              <a:spcBef>
                <a:spcPts val="405"/>
              </a:spcBef>
            </a:pPr>
            <a:r>
              <a:rPr sz="1400" spc="-5">
                <a:solidFill>
                  <a:srgbClr val="FFFFFF"/>
                </a:solidFill>
                <a:latin typeface="Calibri"/>
                <a:cs typeface="Calibri"/>
              </a:rPr>
              <a:t>44.97 Cr </a:t>
            </a:r>
            <a:r>
              <a:rPr sz="1400">
                <a:solidFill>
                  <a:srgbClr val="FFFFFF"/>
                </a:solidFill>
                <a:latin typeface="Calibri"/>
                <a:cs typeface="Calibri"/>
              </a:rPr>
              <a:t> </a:t>
            </a:r>
            <a:r>
              <a:rPr sz="1400" spc="-10">
                <a:solidFill>
                  <a:srgbClr val="FFFFFF"/>
                </a:solidFill>
                <a:latin typeface="Calibri"/>
                <a:cs typeface="Calibri"/>
              </a:rPr>
              <a:t>P</a:t>
            </a:r>
            <a:r>
              <a:rPr sz="1400" spc="-5">
                <a:solidFill>
                  <a:srgbClr val="FFFFFF"/>
                </a:solidFill>
                <a:latin typeface="Calibri"/>
                <a:cs typeface="Calibri"/>
              </a:rPr>
              <a:t>T</a:t>
            </a:r>
            <a:r>
              <a:rPr sz="1400">
                <a:solidFill>
                  <a:srgbClr val="FFFFFF"/>
                </a:solidFill>
                <a:latin typeface="Calibri"/>
                <a:cs typeface="Calibri"/>
              </a:rPr>
              <a:t>B</a:t>
            </a:r>
            <a:r>
              <a:rPr sz="1400" spc="-5">
                <a:solidFill>
                  <a:srgbClr val="FFFFFF"/>
                </a:solidFill>
                <a:latin typeface="Calibri"/>
                <a:cs typeface="Calibri"/>
              </a:rPr>
              <a:t> </a:t>
            </a:r>
            <a:r>
              <a:rPr sz="1400">
                <a:solidFill>
                  <a:srgbClr val="FFFFFF"/>
                </a:solidFill>
                <a:latin typeface="Calibri"/>
                <a:cs typeface="Calibri"/>
              </a:rPr>
              <a:t>Mar</a:t>
            </a:r>
            <a:r>
              <a:rPr sz="1400" spc="-50">
                <a:solidFill>
                  <a:srgbClr val="FFFFFF"/>
                </a:solidFill>
                <a:latin typeface="Calibri"/>
                <a:cs typeface="Calibri"/>
              </a:rPr>
              <a:t>k</a:t>
            </a:r>
            <a:r>
              <a:rPr sz="1400" spc="-15">
                <a:solidFill>
                  <a:srgbClr val="FFFFFF"/>
                </a:solidFill>
                <a:latin typeface="Calibri"/>
                <a:cs typeface="Calibri"/>
              </a:rPr>
              <a:t>e</a:t>
            </a:r>
            <a:r>
              <a:rPr sz="1400">
                <a:solidFill>
                  <a:srgbClr val="FFFFFF"/>
                </a:solidFill>
                <a:latin typeface="Calibri"/>
                <a:cs typeface="Calibri"/>
              </a:rPr>
              <a:t>t</a:t>
            </a:r>
            <a:endParaRPr sz="1400">
              <a:latin typeface="Calibri"/>
              <a:cs typeface="Calibri"/>
            </a:endParaRPr>
          </a:p>
        </p:txBody>
      </p:sp>
      <p:sp>
        <p:nvSpPr>
          <p:cNvPr id="26" name="object 38">
            <a:extLst>
              <a:ext uri="{FF2B5EF4-FFF2-40B4-BE49-F238E27FC236}">
                <a16:creationId xmlns:a16="http://schemas.microsoft.com/office/drawing/2014/main" id="{68424BE9-6B7A-98F3-062F-8D1F8A63F548}"/>
              </a:ext>
            </a:extLst>
          </p:cNvPr>
          <p:cNvSpPr txBox="1"/>
          <p:nvPr/>
        </p:nvSpPr>
        <p:spPr>
          <a:xfrm>
            <a:off x="6407974" y="1089791"/>
            <a:ext cx="2699385" cy="1302385"/>
          </a:xfrm>
          <a:prstGeom prst="rect">
            <a:avLst/>
          </a:prstGeom>
        </p:spPr>
        <p:txBody>
          <a:bodyPr vert="horz" wrap="square" lIns="0" tIns="12700" rIns="0" bIns="0" rtlCol="0">
            <a:spAutoFit/>
          </a:bodyPr>
          <a:lstStyle/>
          <a:p>
            <a:pPr marL="12700">
              <a:lnSpc>
                <a:spcPts val="1655"/>
              </a:lnSpc>
              <a:spcBef>
                <a:spcPts val="100"/>
              </a:spcBef>
            </a:pPr>
            <a:r>
              <a:rPr sz="1400" b="1">
                <a:solidFill>
                  <a:srgbClr val="D1000D"/>
                </a:solidFill>
                <a:latin typeface="Calibri"/>
                <a:cs typeface="Calibri"/>
              </a:rPr>
              <a:t>Secondary</a:t>
            </a:r>
            <a:r>
              <a:rPr sz="1400" b="1" spc="-60">
                <a:solidFill>
                  <a:srgbClr val="D1000D"/>
                </a:solidFill>
                <a:latin typeface="Calibri"/>
                <a:cs typeface="Calibri"/>
              </a:rPr>
              <a:t> </a:t>
            </a:r>
            <a:r>
              <a:rPr sz="1400" b="1" spc="-10">
                <a:solidFill>
                  <a:srgbClr val="D1000D"/>
                </a:solidFill>
                <a:latin typeface="Calibri"/>
                <a:cs typeface="Calibri"/>
              </a:rPr>
              <a:t>Research</a:t>
            </a:r>
            <a:endParaRPr sz="1400">
              <a:latin typeface="Calibri"/>
              <a:cs typeface="Calibri"/>
            </a:endParaRPr>
          </a:p>
          <a:p>
            <a:pPr marL="243204" marR="5080">
              <a:lnSpc>
                <a:spcPts val="1320"/>
              </a:lnSpc>
              <a:spcBef>
                <a:spcPts val="25"/>
              </a:spcBef>
            </a:pPr>
            <a:r>
              <a:rPr sz="1100" spc="-5">
                <a:latin typeface="Calibri"/>
                <a:cs typeface="Calibri"/>
              </a:rPr>
              <a:t>India</a:t>
            </a:r>
            <a:r>
              <a:rPr sz="1100" spc="5">
                <a:latin typeface="Calibri"/>
                <a:cs typeface="Calibri"/>
              </a:rPr>
              <a:t> </a:t>
            </a:r>
            <a:r>
              <a:rPr sz="1100">
                <a:latin typeface="Calibri"/>
                <a:cs typeface="Calibri"/>
              </a:rPr>
              <a:t>is</a:t>
            </a:r>
            <a:r>
              <a:rPr sz="1100" spc="10">
                <a:latin typeface="Calibri"/>
                <a:cs typeface="Calibri"/>
              </a:rPr>
              <a:t> </a:t>
            </a:r>
            <a:r>
              <a:rPr sz="1100">
                <a:latin typeface="Calibri"/>
                <a:cs typeface="Calibri"/>
              </a:rPr>
              <a:t>the</a:t>
            </a:r>
            <a:r>
              <a:rPr sz="1100" spc="10">
                <a:latin typeface="Calibri"/>
                <a:cs typeface="Calibri"/>
              </a:rPr>
              <a:t> </a:t>
            </a:r>
            <a:r>
              <a:rPr sz="1100" b="1" spc="-5">
                <a:latin typeface="Calibri"/>
                <a:cs typeface="Calibri"/>
              </a:rPr>
              <a:t>world's</a:t>
            </a:r>
            <a:r>
              <a:rPr sz="1100" b="1" spc="10">
                <a:latin typeface="Calibri"/>
                <a:cs typeface="Calibri"/>
              </a:rPr>
              <a:t> </a:t>
            </a:r>
            <a:r>
              <a:rPr sz="1100" b="1" spc="-5">
                <a:latin typeface="Calibri"/>
                <a:cs typeface="Calibri"/>
              </a:rPr>
              <a:t>oral</a:t>
            </a:r>
            <a:r>
              <a:rPr sz="1100" b="1" spc="10">
                <a:latin typeface="Calibri"/>
                <a:cs typeface="Calibri"/>
              </a:rPr>
              <a:t> </a:t>
            </a:r>
            <a:r>
              <a:rPr sz="1100" b="1">
                <a:latin typeface="Calibri"/>
                <a:cs typeface="Calibri"/>
              </a:rPr>
              <a:t>cancer</a:t>
            </a:r>
            <a:r>
              <a:rPr sz="1100" b="1" spc="5">
                <a:latin typeface="Calibri"/>
                <a:cs typeface="Calibri"/>
              </a:rPr>
              <a:t> </a:t>
            </a:r>
            <a:r>
              <a:rPr sz="1100" b="1" spc="-5">
                <a:latin typeface="Calibri"/>
                <a:cs typeface="Calibri"/>
              </a:rPr>
              <a:t>capital; </a:t>
            </a:r>
            <a:r>
              <a:rPr sz="1100" b="1">
                <a:latin typeface="Calibri"/>
                <a:cs typeface="Calibri"/>
              </a:rPr>
              <a:t> 60%</a:t>
            </a:r>
            <a:r>
              <a:rPr sz="1100" b="1" spc="-15">
                <a:latin typeface="Calibri"/>
                <a:cs typeface="Calibri"/>
              </a:rPr>
              <a:t> </a:t>
            </a:r>
            <a:r>
              <a:rPr sz="1100">
                <a:latin typeface="Calibri"/>
                <a:cs typeface="Calibri"/>
              </a:rPr>
              <a:t>of</a:t>
            </a:r>
            <a:r>
              <a:rPr sz="1100" spc="-10">
                <a:latin typeface="Calibri"/>
                <a:cs typeface="Calibri"/>
              </a:rPr>
              <a:t> </a:t>
            </a:r>
            <a:r>
              <a:rPr sz="1100">
                <a:latin typeface="Calibri"/>
                <a:cs typeface="Calibri"/>
              </a:rPr>
              <a:t>the</a:t>
            </a:r>
            <a:r>
              <a:rPr sz="1100" spc="-10">
                <a:latin typeface="Calibri"/>
                <a:cs typeface="Calibri"/>
              </a:rPr>
              <a:t> </a:t>
            </a:r>
            <a:r>
              <a:rPr sz="1100" spc="-5">
                <a:latin typeface="Calibri"/>
                <a:cs typeface="Calibri"/>
              </a:rPr>
              <a:t>population</a:t>
            </a:r>
            <a:r>
              <a:rPr sz="1100" spc="-40">
                <a:latin typeface="Calibri"/>
                <a:cs typeface="Calibri"/>
              </a:rPr>
              <a:t> </a:t>
            </a:r>
            <a:r>
              <a:rPr sz="1100">
                <a:latin typeface="Calibri"/>
                <a:cs typeface="Calibri"/>
              </a:rPr>
              <a:t>is</a:t>
            </a:r>
            <a:r>
              <a:rPr sz="1100" spc="-10">
                <a:latin typeface="Calibri"/>
                <a:cs typeface="Calibri"/>
              </a:rPr>
              <a:t> </a:t>
            </a:r>
            <a:r>
              <a:rPr sz="1100">
                <a:latin typeface="Calibri"/>
                <a:cs typeface="Calibri"/>
              </a:rPr>
              <a:t>affected</a:t>
            </a:r>
            <a:r>
              <a:rPr sz="1100" spc="-25">
                <a:latin typeface="Calibri"/>
                <a:cs typeface="Calibri"/>
              </a:rPr>
              <a:t> </a:t>
            </a:r>
            <a:r>
              <a:rPr sz="1100" spc="-5">
                <a:latin typeface="Calibri"/>
                <a:cs typeface="Calibri"/>
              </a:rPr>
              <a:t>by</a:t>
            </a:r>
            <a:r>
              <a:rPr sz="1100" spc="5">
                <a:latin typeface="Calibri"/>
                <a:cs typeface="Calibri"/>
              </a:rPr>
              <a:t> </a:t>
            </a:r>
            <a:r>
              <a:rPr sz="1100">
                <a:solidFill>
                  <a:srgbClr val="C00000"/>
                </a:solidFill>
                <a:latin typeface="Calibri"/>
                <a:cs typeface="Calibri"/>
              </a:rPr>
              <a:t>dental </a:t>
            </a:r>
            <a:r>
              <a:rPr sz="1100" spc="-229">
                <a:solidFill>
                  <a:srgbClr val="C00000"/>
                </a:solidFill>
                <a:latin typeface="Calibri"/>
                <a:cs typeface="Calibri"/>
              </a:rPr>
              <a:t> </a:t>
            </a:r>
            <a:r>
              <a:rPr sz="1100">
                <a:solidFill>
                  <a:srgbClr val="C00000"/>
                </a:solidFill>
                <a:latin typeface="Calibri"/>
                <a:cs typeface="Calibri"/>
              </a:rPr>
              <a:t>caries</a:t>
            </a:r>
            <a:r>
              <a:rPr sz="1100" spc="-30">
                <a:solidFill>
                  <a:srgbClr val="C00000"/>
                </a:solidFill>
                <a:latin typeface="Calibri"/>
                <a:cs typeface="Calibri"/>
              </a:rPr>
              <a:t> </a:t>
            </a:r>
            <a:r>
              <a:rPr sz="1100">
                <a:latin typeface="Calibri"/>
                <a:cs typeface="Calibri"/>
              </a:rPr>
              <a:t>and</a:t>
            </a:r>
            <a:r>
              <a:rPr sz="1100" spc="-5">
                <a:latin typeface="Calibri"/>
                <a:cs typeface="Calibri"/>
              </a:rPr>
              <a:t> </a:t>
            </a:r>
            <a:r>
              <a:rPr sz="1100" b="1">
                <a:latin typeface="Calibri"/>
                <a:cs typeface="Calibri"/>
              </a:rPr>
              <a:t>85%</a:t>
            </a:r>
            <a:r>
              <a:rPr sz="1100" b="1" spc="-10">
                <a:latin typeface="Calibri"/>
                <a:cs typeface="Calibri"/>
              </a:rPr>
              <a:t> </a:t>
            </a:r>
            <a:r>
              <a:rPr sz="1100" spc="-5">
                <a:latin typeface="Calibri"/>
                <a:cs typeface="Calibri"/>
              </a:rPr>
              <a:t>by</a:t>
            </a:r>
            <a:r>
              <a:rPr sz="1100" spc="5">
                <a:latin typeface="Calibri"/>
                <a:cs typeface="Calibri"/>
              </a:rPr>
              <a:t> </a:t>
            </a:r>
            <a:r>
              <a:rPr sz="1100" spc="-5">
                <a:solidFill>
                  <a:srgbClr val="C00000"/>
                </a:solidFill>
                <a:latin typeface="Calibri"/>
                <a:cs typeface="Calibri"/>
              </a:rPr>
              <a:t>periodontal</a:t>
            </a:r>
            <a:r>
              <a:rPr sz="1100" spc="-40">
                <a:solidFill>
                  <a:srgbClr val="C00000"/>
                </a:solidFill>
                <a:latin typeface="Calibri"/>
                <a:cs typeface="Calibri"/>
              </a:rPr>
              <a:t> </a:t>
            </a:r>
            <a:r>
              <a:rPr sz="1100">
                <a:solidFill>
                  <a:srgbClr val="C00000"/>
                </a:solidFill>
                <a:latin typeface="Calibri"/>
                <a:cs typeface="Calibri"/>
              </a:rPr>
              <a:t>disease</a:t>
            </a:r>
            <a:endParaRPr sz="1100">
              <a:latin typeface="Calibri"/>
              <a:cs typeface="Calibri"/>
            </a:endParaRPr>
          </a:p>
          <a:p>
            <a:pPr marL="280035" marR="132080" algn="just">
              <a:lnSpc>
                <a:spcPct val="100000"/>
              </a:lnSpc>
              <a:spcBef>
                <a:spcPts val="450"/>
              </a:spcBef>
            </a:pPr>
            <a:r>
              <a:rPr sz="1100" spc="-5">
                <a:latin typeface="Calibri"/>
                <a:cs typeface="Calibri"/>
              </a:rPr>
              <a:t>Only</a:t>
            </a:r>
            <a:r>
              <a:rPr sz="1100" spc="-15">
                <a:latin typeface="Calibri"/>
                <a:cs typeface="Calibri"/>
              </a:rPr>
              <a:t> </a:t>
            </a:r>
            <a:r>
              <a:rPr sz="1100" b="1">
                <a:latin typeface="Calibri"/>
                <a:cs typeface="Calibri"/>
              </a:rPr>
              <a:t>12.4%</a:t>
            </a:r>
            <a:r>
              <a:rPr sz="1100" b="1" spc="-15">
                <a:latin typeface="Calibri"/>
                <a:cs typeface="Calibri"/>
              </a:rPr>
              <a:t> </a:t>
            </a:r>
            <a:r>
              <a:rPr sz="1100">
                <a:latin typeface="Calibri"/>
                <a:cs typeface="Calibri"/>
              </a:rPr>
              <a:t>of</a:t>
            </a:r>
            <a:r>
              <a:rPr sz="1100" spc="-15">
                <a:latin typeface="Calibri"/>
                <a:cs typeface="Calibri"/>
              </a:rPr>
              <a:t> </a:t>
            </a:r>
            <a:r>
              <a:rPr sz="1100">
                <a:latin typeface="Calibri"/>
                <a:cs typeface="Calibri"/>
              </a:rPr>
              <a:t>adults</a:t>
            </a:r>
            <a:r>
              <a:rPr sz="1100" spc="-25">
                <a:latin typeface="Calibri"/>
                <a:cs typeface="Calibri"/>
              </a:rPr>
              <a:t> </a:t>
            </a:r>
            <a:r>
              <a:rPr sz="1100">
                <a:latin typeface="Calibri"/>
                <a:cs typeface="Calibri"/>
              </a:rPr>
              <a:t>have</a:t>
            </a:r>
            <a:r>
              <a:rPr sz="1100" spc="-15">
                <a:latin typeface="Calibri"/>
                <a:cs typeface="Calibri"/>
              </a:rPr>
              <a:t> </a:t>
            </a:r>
            <a:r>
              <a:rPr sz="1100">
                <a:latin typeface="Calibri"/>
                <a:cs typeface="Calibri"/>
              </a:rPr>
              <a:t>ever</a:t>
            </a:r>
            <a:r>
              <a:rPr sz="1100" spc="-15">
                <a:latin typeface="Calibri"/>
                <a:cs typeface="Calibri"/>
              </a:rPr>
              <a:t> </a:t>
            </a:r>
            <a:r>
              <a:rPr sz="1100">
                <a:latin typeface="Calibri"/>
                <a:cs typeface="Calibri"/>
              </a:rPr>
              <a:t>got</a:t>
            </a:r>
            <a:r>
              <a:rPr sz="1100" spc="-25">
                <a:latin typeface="Calibri"/>
                <a:cs typeface="Calibri"/>
              </a:rPr>
              <a:t> </a:t>
            </a:r>
            <a:r>
              <a:rPr sz="1100">
                <a:latin typeface="Calibri"/>
                <a:cs typeface="Calibri"/>
              </a:rPr>
              <a:t>their </a:t>
            </a:r>
            <a:r>
              <a:rPr sz="1100" spc="-240">
                <a:latin typeface="Calibri"/>
                <a:cs typeface="Calibri"/>
              </a:rPr>
              <a:t> </a:t>
            </a:r>
            <a:r>
              <a:rPr sz="1100">
                <a:latin typeface="Calibri"/>
                <a:cs typeface="Calibri"/>
              </a:rPr>
              <a:t>oral cavity examined </a:t>
            </a:r>
            <a:r>
              <a:rPr sz="1100" spc="-5">
                <a:latin typeface="Calibri"/>
                <a:cs typeface="Calibri"/>
              </a:rPr>
              <a:t>by </a:t>
            </a:r>
            <a:r>
              <a:rPr sz="1100">
                <a:latin typeface="Calibri"/>
                <a:cs typeface="Calibri"/>
              </a:rPr>
              <a:t>a </a:t>
            </a:r>
            <a:r>
              <a:rPr sz="1100" spc="-5">
                <a:latin typeface="Calibri"/>
                <a:cs typeface="Calibri"/>
              </a:rPr>
              <a:t>dentist </a:t>
            </a:r>
            <a:r>
              <a:rPr sz="1100">
                <a:latin typeface="Calibri"/>
                <a:cs typeface="Calibri"/>
              </a:rPr>
              <a:t>as per </a:t>
            </a:r>
            <a:r>
              <a:rPr sz="1100" spc="-235">
                <a:latin typeface="Calibri"/>
                <a:cs typeface="Calibri"/>
              </a:rPr>
              <a:t> </a:t>
            </a:r>
            <a:r>
              <a:rPr sz="1100">
                <a:latin typeface="Calibri"/>
                <a:cs typeface="Calibri"/>
              </a:rPr>
              <a:t>National</a:t>
            </a:r>
            <a:r>
              <a:rPr sz="1100" spc="-45">
                <a:latin typeface="Calibri"/>
                <a:cs typeface="Calibri"/>
              </a:rPr>
              <a:t> </a:t>
            </a:r>
            <a:r>
              <a:rPr sz="1100" spc="-5">
                <a:latin typeface="Calibri"/>
                <a:cs typeface="Calibri"/>
              </a:rPr>
              <a:t>Oral </a:t>
            </a:r>
            <a:r>
              <a:rPr sz="1100">
                <a:latin typeface="Calibri"/>
                <a:cs typeface="Calibri"/>
              </a:rPr>
              <a:t>Health</a:t>
            </a:r>
            <a:r>
              <a:rPr sz="1100" spc="-25">
                <a:latin typeface="Calibri"/>
                <a:cs typeface="Calibri"/>
              </a:rPr>
              <a:t> </a:t>
            </a:r>
            <a:r>
              <a:rPr sz="1100">
                <a:latin typeface="Calibri"/>
                <a:cs typeface="Calibri"/>
              </a:rPr>
              <a:t>Policy</a:t>
            </a:r>
            <a:r>
              <a:rPr sz="1100" spc="-35">
                <a:latin typeface="Calibri"/>
                <a:cs typeface="Calibri"/>
              </a:rPr>
              <a:t> </a:t>
            </a:r>
            <a:r>
              <a:rPr sz="1100">
                <a:latin typeface="Calibri"/>
                <a:cs typeface="Calibri"/>
              </a:rPr>
              <a:t>2018</a:t>
            </a:r>
          </a:p>
        </p:txBody>
      </p:sp>
      <p:sp>
        <p:nvSpPr>
          <p:cNvPr id="27" name="object 36">
            <a:extLst>
              <a:ext uri="{FF2B5EF4-FFF2-40B4-BE49-F238E27FC236}">
                <a16:creationId xmlns:a16="http://schemas.microsoft.com/office/drawing/2014/main" id="{68CAE994-7BBE-5A8B-29DF-BC5BD15C3519}"/>
              </a:ext>
            </a:extLst>
          </p:cNvPr>
          <p:cNvSpPr txBox="1"/>
          <p:nvPr/>
        </p:nvSpPr>
        <p:spPr>
          <a:xfrm>
            <a:off x="6645781" y="2581515"/>
            <a:ext cx="2223770" cy="1283970"/>
          </a:xfrm>
          <a:prstGeom prst="rect">
            <a:avLst/>
          </a:prstGeom>
        </p:spPr>
        <p:txBody>
          <a:bodyPr vert="horz" wrap="square" lIns="0" tIns="26034" rIns="0" bIns="0" rtlCol="0">
            <a:spAutoFit/>
          </a:bodyPr>
          <a:lstStyle/>
          <a:p>
            <a:pPr marL="71755" marR="132715" indent="-59055" algn="just">
              <a:lnSpc>
                <a:spcPct val="106600"/>
              </a:lnSpc>
              <a:spcBef>
                <a:spcPts val="204"/>
              </a:spcBef>
            </a:pPr>
            <a:r>
              <a:rPr sz="1200" b="1">
                <a:latin typeface="Calibri"/>
                <a:cs typeface="Calibri"/>
              </a:rPr>
              <a:t>Urban </a:t>
            </a:r>
            <a:r>
              <a:rPr sz="1200" b="1" spc="-10">
                <a:latin typeface="Calibri"/>
                <a:cs typeface="Calibri"/>
              </a:rPr>
              <a:t>Working </a:t>
            </a:r>
            <a:r>
              <a:rPr sz="1200" b="1">
                <a:latin typeface="Calibri"/>
                <a:cs typeface="Calibri"/>
              </a:rPr>
              <a:t>Adult </a:t>
            </a:r>
            <a:r>
              <a:rPr sz="1200" b="1" spc="-5">
                <a:latin typeface="Calibri"/>
                <a:cs typeface="Calibri"/>
              </a:rPr>
              <a:t>Population </a:t>
            </a:r>
            <a:r>
              <a:rPr sz="1200" b="1" spc="-265">
                <a:latin typeface="Calibri"/>
                <a:cs typeface="Calibri"/>
              </a:rPr>
              <a:t> </a:t>
            </a:r>
            <a:r>
              <a:rPr sz="1100">
                <a:latin typeface="Calibri"/>
                <a:cs typeface="Calibri"/>
              </a:rPr>
              <a:t>Poor oral health has been linked to </a:t>
            </a:r>
            <a:r>
              <a:rPr sz="1100" spc="-235">
                <a:latin typeface="Calibri"/>
                <a:cs typeface="Calibri"/>
              </a:rPr>
              <a:t> </a:t>
            </a:r>
            <a:r>
              <a:rPr sz="1100">
                <a:solidFill>
                  <a:srgbClr val="C00000"/>
                </a:solidFill>
                <a:latin typeface="Calibri"/>
                <a:cs typeface="Calibri"/>
              </a:rPr>
              <a:t>cancer,</a:t>
            </a:r>
            <a:r>
              <a:rPr sz="1100" spc="-15">
                <a:solidFill>
                  <a:srgbClr val="C00000"/>
                </a:solidFill>
                <a:latin typeface="Calibri"/>
                <a:cs typeface="Calibri"/>
              </a:rPr>
              <a:t> </a:t>
            </a:r>
            <a:r>
              <a:rPr sz="1100" spc="-5">
                <a:solidFill>
                  <a:srgbClr val="C00000"/>
                </a:solidFill>
                <a:latin typeface="Calibri"/>
                <a:cs typeface="Calibri"/>
              </a:rPr>
              <a:t>cardiovascular</a:t>
            </a:r>
            <a:r>
              <a:rPr sz="1100" spc="-40">
                <a:solidFill>
                  <a:srgbClr val="C00000"/>
                </a:solidFill>
                <a:latin typeface="Calibri"/>
                <a:cs typeface="Calibri"/>
              </a:rPr>
              <a:t> </a:t>
            </a:r>
            <a:r>
              <a:rPr sz="1100">
                <a:solidFill>
                  <a:srgbClr val="C00000"/>
                </a:solidFill>
                <a:latin typeface="Calibri"/>
                <a:cs typeface="Calibri"/>
              </a:rPr>
              <a:t>disease,</a:t>
            </a:r>
            <a:endParaRPr sz="1100">
              <a:latin typeface="Calibri"/>
              <a:cs typeface="Calibri"/>
            </a:endParaRPr>
          </a:p>
          <a:p>
            <a:pPr marL="71755" algn="just">
              <a:lnSpc>
                <a:spcPct val="100000"/>
              </a:lnSpc>
            </a:pPr>
            <a:r>
              <a:rPr sz="1100">
                <a:solidFill>
                  <a:srgbClr val="C00000"/>
                </a:solidFill>
                <a:latin typeface="Calibri"/>
                <a:cs typeface="Calibri"/>
              </a:rPr>
              <a:t>Alzheimer’s</a:t>
            </a:r>
            <a:r>
              <a:rPr sz="1100" spc="-30">
                <a:solidFill>
                  <a:srgbClr val="C00000"/>
                </a:solidFill>
                <a:latin typeface="Calibri"/>
                <a:cs typeface="Calibri"/>
              </a:rPr>
              <a:t> </a:t>
            </a:r>
            <a:r>
              <a:rPr sz="1100">
                <a:latin typeface="Calibri"/>
                <a:cs typeface="Calibri"/>
              </a:rPr>
              <a:t>and</a:t>
            </a:r>
            <a:r>
              <a:rPr sz="1100" spc="-15">
                <a:latin typeface="Calibri"/>
                <a:cs typeface="Calibri"/>
              </a:rPr>
              <a:t> </a:t>
            </a:r>
            <a:r>
              <a:rPr sz="1100" spc="-5">
                <a:latin typeface="Calibri"/>
                <a:cs typeface="Calibri"/>
              </a:rPr>
              <a:t>birth</a:t>
            </a:r>
            <a:r>
              <a:rPr sz="1100" spc="-25">
                <a:latin typeface="Calibri"/>
                <a:cs typeface="Calibri"/>
              </a:rPr>
              <a:t> </a:t>
            </a:r>
            <a:r>
              <a:rPr sz="1100" spc="-5">
                <a:latin typeface="Calibri"/>
                <a:cs typeface="Calibri"/>
              </a:rPr>
              <a:t>complications</a:t>
            </a:r>
            <a:endParaRPr sz="1100">
              <a:latin typeface="Calibri"/>
              <a:cs typeface="Calibri"/>
            </a:endParaRPr>
          </a:p>
          <a:p>
            <a:pPr marL="90805" marR="5080" algn="just">
              <a:lnSpc>
                <a:spcPct val="100000"/>
              </a:lnSpc>
              <a:spcBef>
                <a:spcPts val="155"/>
              </a:spcBef>
            </a:pPr>
            <a:r>
              <a:rPr sz="1100" b="1">
                <a:latin typeface="Calibri"/>
                <a:cs typeface="Calibri"/>
              </a:rPr>
              <a:t>1</a:t>
            </a:r>
            <a:r>
              <a:rPr sz="1100" b="1" spc="-10">
                <a:latin typeface="Calibri"/>
                <a:cs typeface="Calibri"/>
              </a:rPr>
              <a:t> </a:t>
            </a:r>
            <a:r>
              <a:rPr sz="1100" b="1">
                <a:latin typeface="Calibri"/>
                <a:cs typeface="Calibri"/>
              </a:rPr>
              <a:t>in</a:t>
            </a:r>
            <a:r>
              <a:rPr sz="1100" b="1" spc="-20">
                <a:latin typeface="Calibri"/>
                <a:cs typeface="Calibri"/>
              </a:rPr>
              <a:t> </a:t>
            </a:r>
            <a:r>
              <a:rPr sz="1100" b="1">
                <a:latin typeface="Calibri"/>
                <a:cs typeface="Calibri"/>
              </a:rPr>
              <a:t>5</a:t>
            </a:r>
            <a:r>
              <a:rPr sz="1100" b="1" spc="5">
                <a:latin typeface="Calibri"/>
                <a:cs typeface="Calibri"/>
              </a:rPr>
              <a:t> </a:t>
            </a:r>
            <a:r>
              <a:rPr sz="1100">
                <a:latin typeface="Calibri"/>
                <a:cs typeface="Calibri"/>
              </a:rPr>
              <a:t>adults</a:t>
            </a:r>
            <a:r>
              <a:rPr sz="1100" spc="-25">
                <a:latin typeface="Calibri"/>
                <a:cs typeface="Calibri"/>
              </a:rPr>
              <a:t> </a:t>
            </a:r>
            <a:r>
              <a:rPr sz="1100" spc="-5">
                <a:latin typeface="Calibri"/>
                <a:cs typeface="Calibri"/>
              </a:rPr>
              <a:t>suffer </a:t>
            </a:r>
            <a:r>
              <a:rPr sz="1100">
                <a:latin typeface="Calibri"/>
                <a:cs typeface="Calibri"/>
              </a:rPr>
              <a:t>anxiety;</a:t>
            </a:r>
            <a:r>
              <a:rPr sz="1100" spc="-35">
                <a:latin typeface="Calibri"/>
                <a:cs typeface="Calibri"/>
              </a:rPr>
              <a:t> </a:t>
            </a:r>
            <a:r>
              <a:rPr sz="1100" b="1">
                <a:latin typeface="Calibri"/>
                <a:cs typeface="Calibri"/>
              </a:rPr>
              <a:t>38%</a:t>
            </a:r>
            <a:r>
              <a:rPr sz="1100" b="1" spc="-15">
                <a:latin typeface="Calibri"/>
                <a:cs typeface="Calibri"/>
              </a:rPr>
              <a:t> </a:t>
            </a:r>
            <a:r>
              <a:rPr sz="1100" spc="-5">
                <a:solidFill>
                  <a:srgbClr val="C00000"/>
                </a:solidFill>
                <a:latin typeface="Calibri"/>
                <a:cs typeface="Calibri"/>
              </a:rPr>
              <a:t>shun </a:t>
            </a:r>
            <a:r>
              <a:rPr sz="1100" spc="-240">
                <a:solidFill>
                  <a:srgbClr val="C00000"/>
                </a:solidFill>
                <a:latin typeface="Calibri"/>
                <a:cs typeface="Calibri"/>
              </a:rPr>
              <a:t> </a:t>
            </a:r>
            <a:r>
              <a:rPr sz="1100">
                <a:solidFill>
                  <a:srgbClr val="C00000"/>
                </a:solidFill>
                <a:latin typeface="Calibri"/>
                <a:cs typeface="Calibri"/>
              </a:rPr>
              <a:t>social activities </a:t>
            </a:r>
            <a:r>
              <a:rPr sz="1100">
                <a:latin typeface="Calibri"/>
                <a:cs typeface="Calibri"/>
              </a:rPr>
              <a:t>and believe </a:t>
            </a:r>
            <a:r>
              <a:rPr sz="1100" spc="-5">
                <a:solidFill>
                  <a:srgbClr val="C00000"/>
                </a:solidFill>
                <a:latin typeface="Calibri"/>
                <a:cs typeface="Calibri"/>
              </a:rPr>
              <a:t>life </a:t>
            </a:r>
            <a:r>
              <a:rPr sz="1100">
                <a:solidFill>
                  <a:srgbClr val="C00000"/>
                </a:solidFill>
                <a:latin typeface="Calibri"/>
                <a:cs typeface="Calibri"/>
              </a:rPr>
              <a:t>is less </a:t>
            </a:r>
            <a:r>
              <a:rPr sz="1100" spc="-235">
                <a:solidFill>
                  <a:srgbClr val="C00000"/>
                </a:solidFill>
                <a:latin typeface="Calibri"/>
                <a:cs typeface="Calibri"/>
              </a:rPr>
              <a:t> </a:t>
            </a:r>
            <a:r>
              <a:rPr sz="1100">
                <a:solidFill>
                  <a:srgbClr val="C00000"/>
                </a:solidFill>
                <a:latin typeface="Calibri"/>
                <a:cs typeface="Calibri"/>
              </a:rPr>
              <a:t>enjoyable</a:t>
            </a:r>
            <a:r>
              <a:rPr sz="1100" spc="-40">
                <a:solidFill>
                  <a:srgbClr val="C00000"/>
                </a:solidFill>
                <a:latin typeface="Calibri"/>
                <a:cs typeface="Calibri"/>
              </a:rPr>
              <a:t> </a:t>
            </a:r>
            <a:r>
              <a:rPr sz="1100" spc="-5">
                <a:latin typeface="Calibri"/>
                <a:cs typeface="Calibri"/>
              </a:rPr>
              <a:t>due</a:t>
            </a:r>
            <a:r>
              <a:rPr sz="1100">
                <a:latin typeface="Calibri"/>
                <a:cs typeface="Calibri"/>
              </a:rPr>
              <a:t> to</a:t>
            </a:r>
            <a:r>
              <a:rPr sz="1100" spc="-20">
                <a:latin typeface="Calibri"/>
                <a:cs typeface="Calibri"/>
              </a:rPr>
              <a:t> </a:t>
            </a:r>
            <a:r>
              <a:rPr sz="1100">
                <a:latin typeface="Calibri"/>
                <a:cs typeface="Calibri"/>
              </a:rPr>
              <a:t>poor</a:t>
            </a:r>
            <a:r>
              <a:rPr sz="1100" spc="-25">
                <a:latin typeface="Calibri"/>
                <a:cs typeface="Calibri"/>
              </a:rPr>
              <a:t> </a:t>
            </a:r>
            <a:r>
              <a:rPr sz="1100">
                <a:latin typeface="Calibri"/>
                <a:cs typeface="Calibri"/>
              </a:rPr>
              <a:t>oral</a:t>
            </a:r>
            <a:r>
              <a:rPr sz="1100" spc="-30">
                <a:latin typeface="Calibri"/>
                <a:cs typeface="Calibri"/>
              </a:rPr>
              <a:t> </a:t>
            </a:r>
            <a:r>
              <a:rPr sz="1100">
                <a:latin typeface="Calibri"/>
                <a:cs typeface="Calibri"/>
              </a:rPr>
              <a:t>health</a:t>
            </a:r>
          </a:p>
        </p:txBody>
      </p:sp>
      <p:sp>
        <p:nvSpPr>
          <p:cNvPr id="28" name="object 35">
            <a:extLst>
              <a:ext uri="{FF2B5EF4-FFF2-40B4-BE49-F238E27FC236}">
                <a16:creationId xmlns:a16="http://schemas.microsoft.com/office/drawing/2014/main" id="{EE748CE5-FD45-EF20-FB60-831565A4C7E2}"/>
              </a:ext>
            </a:extLst>
          </p:cNvPr>
          <p:cNvSpPr txBox="1"/>
          <p:nvPr/>
        </p:nvSpPr>
        <p:spPr>
          <a:xfrm>
            <a:off x="6645781" y="4156710"/>
            <a:ext cx="2172335" cy="1244600"/>
          </a:xfrm>
          <a:prstGeom prst="rect">
            <a:avLst/>
          </a:prstGeom>
        </p:spPr>
        <p:txBody>
          <a:bodyPr vert="horz" wrap="square" lIns="0" tIns="12700" rIns="0" bIns="0" rtlCol="0">
            <a:spAutoFit/>
          </a:bodyPr>
          <a:lstStyle/>
          <a:p>
            <a:pPr marL="12700">
              <a:lnSpc>
                <a:spcPct val="100000"/>
              </a:lnSpc>
              <a:spcBef>
                <a:spcPts val="100"/>
              </a:spcBef>
            </a:pPr>
            <a:r>
              <a:rPr sz="1200" b="1" spc="-15">
                <a:latin typeface="Calibri"/>
                <a:cs typeface="Calibri"/>
              </a:rPr>
              <a:t>Kids/Teens</a:t>
            </a:r>
            <a:endParaRPr sz="1200">
              <a:latin typeface="Calibri"/>
              <a:cs typeface="Calibri"/>
            </a:endParaRPr>
          </a:p>
          <a:p>
            <a:pPr marL="26670" marR="267335">
              <a:lnSpc>
                <a:spcPct val="100000"/>
              </a:lnSpc>
              <a:spcBef>
                <a:spcPts val="50"/>
              </a:spcBef>
            </a:pPr>
            <a:r>
              <a:rPr sz="1100" spc="-5">
                <a:latin typeface="Calibri"/>
                <a:cs typeface="Calibri"/>
              </a:rPr>
              <a:t>Early </a:t>
            </a:r>
            <a:r>
              <a:rPr sz="1100" b="1" spc="-5">
                <a:latin typeface="Calibri"/>
                <a:cs typeface="Calibri"/>
              </a:rPr>
              <a:t>childhood tooth decay </a:t>
            </a:r>
            <a:r>
              <a:rPr sz="1100">
                <a:latin typeface="Calibri"/>
                <a:cs typeface="Calibri"/>
              </a:rPr>
              <a:t>has </a:t>
            </a:r>
            <a:r>
              <a:rPr sz="1100" spc="5">
                <a:latin typeface="Calibri"/>
                <a:cs typeface="Calibri"/>
              </a:rPr>
              <a:t> </a:t>
            </a:r>
            <a:r>
              <a:rPr sz="1100">
                <a:latin typeface="Calibri"/>
                <a:cs typeface="Calibri"/>
              </a:rPr>
              <a:t>been linked to </a:t>
            </a:r>
            <a:r>
              <a:rPr sz="1100">
                <a:solidFill>
                  <a:srgbClr val="C00000"/>
                </a:solidFill>
                <a:latin typeface="Calibri"/>
                <a:cs typeface="Calibri"/>
              </a:rPr>
              <a:t>developmental </a:t>
            </a:r>
            <a:r>
              <a:rPr sz="1100" spc="5">
                <a:solidFill>
                  <a:srgbClr val="C00000"/>
                </a:solidFill>
                <a:latin typeface="Calibri"/>
                <a:cs typeface="Calibri"/>
              </a:rPr>
              <a:t> </a:t>
            </a:r>
            <a:r>
              <a:rPr sz="1100" spc="-5">
                <a:solidFill>
                  <a:srgbClr val="C00000"/>
                </a:solidFill>
                <a:latin typeface="Calibri"/>
                <a:cs typeface="Calibri"/>
              </a:rPr>
              <a:t>d</a:t>
            </a:r>
            <a:r>
              <a:rPr sz="1100">
                <a:solidFill>
                  <a:srgbClr val="C00000"/>
                </a:solidFill>
                <a:latin typeface="Calibri"/>
                <a:cs typeface="Calibri"/>
              </a:rPr>
              <a:t>elays</a:t>
            </a:r>
            <a:r>
              <a:rPr sz="1100" spc="-25">
                <a:solidFill>
                  <a:srgbClr val="C00000"/>
                </a:solidFill>
                <a:latin typeface="Calibri"/>
                <a:cs typeface="Calibri"/>
              </a:rPr>
              <a:t> </a:t>
            </a:r>
            <a:r>
              <a:rPr sz="1100">
                <a:latin typeface="Calibri"/>
                <a:cs typeface="Calibri"/>
              </a:rPr>
              <a:t>a</a:t>
            </a:r>
            <a:r>
              <a:rPr sz="1100" spc="-5">
                <a:latin typeface="Calibri"/>
                <a:cs typeface="Calibri"/>
              </a:rPr>
              <a:t>n</a:t>
            </a:r>
            <a:r>
              <a:rPr sz="1100">
                <a:latin typeface="Calibri"/>
                <a:cs typeface="Calibri"/>
              </a:rPr>
              <a:t>d</a:t>
            </a:r>
            <a:r>
              <a:rPr sz="1100" spc="-5">
                <a:latin typeface="Calibri"/>
                <a:cs typeface="Calibri"/>
              </a:rPr>
              <a:t> p</a:t>
            </a:r>
            <a:r>
              <a:rPr sz="1100">
                <a:latin typeface="Calibri"/>
                <a:cs typeface="Calibri"/>
              </a:rPr>
              <a:t>o</a:t>
            </a:r>
            <a:r>
              <a:rPr sz="1100" spc="-5">
                <a:latin typeface="Calibri"/>
                <a:cs typeface="Calibri"/>
              </a:rPr>
              <a:t>ssib</a:t>
            </a:r>
            <a:r>
              <a:rPr sz="1100">
                <a:latin typeface="Calibri"/>
                <a:cs typeface="Calibri"/>
              </a:rPr>
              <a:t>ly</a:t>
            </a:r>
            <a:r>
              <a:rPr sz="1100" spc="-45">
                <a:latin typeface="Calibri"/>
                <a:cs typeface="Calibri"/>
              </a:rPr>
              <a:t> </a:t>
            </a:r>
            <a:r>
              <a:rPr sz="1100" spc="-5">
                <a:solidFill>
                  <a:srgbClr val="C00000"/>
                </a:solidFill>
                <a:latin typeface="Calibri"/>
                <a:cs typeface="Calibri"/>
              </a:rPr>
              <a:t>d</a:t>
            </a:r>
            <a:r>
              <a:rPr sz="1100">
                <a:solidFill>
                  <a:srgbClr val="C00000"/>
                </a:solidFill>
                <a:latin typeface="Calibri"/>
                <a:cs typeface="Calibri"/>
              </a:rPr>
              <a:t>isa</a:t>
            </a:r>
            <a:r>
              <a:rPr sz="1100" spc="-5">
                <a:solidFill>
                  <a:srgbClr val="C00000"/>
                </a:solidFill>
                <a:latin typeface="Calibri"/>
                <a:cs typeface="Calibri"/>
              </a:rPr>
              <a:t>b</a:t>
            </a:r>
            <a:r>
              <a:rPr sz="1100">
                <a:solidFill>
                  <a:srgbClr val="C00000"/>
                </a:solidFill>
                <a:latin typeface="Calibri"/>
                <a:cs typeface="Calibri"/>
              </a:rPr>
              <a:t>i</a:t>
            </a:r>
            <a:r>
              <a:rPr sz="1100" spc="-5">
                <a:solidFill>
                  <a:srgbClr val="C00000"/>
                </a:solidFill>
                <a:latin typeface="Calibri"/>
                <a:cs typeface="Calibri"/>
              </a:rPr>
              <a:t>l</a:t>
            </a:r>
            <a:r>
              <a:rPr sz="1100">
                <a:solidFill>
                  <a:srgbClr val="C00000"/>
                </a:solidFill>
                <a:latin typeface="Calibri"/>
                <a:cs typeface="Calibri"/>
              </a:rPr>
              <a:t>ity</a:t>
            </a:r>
            <a:r>
              <a:rPr sz="1100" spc="-30">
                <a:solidFill>
                  <a:srgbClr val="C00000"/>
                </a:solidFill>
                <a:latin typeface="Calibri"/>
                <a:cs typeface="Calibri"/>
              </a:rPr>
              <a:t> </a:t>
            </a:r>
            <a:r>
              <a:rPr sz="1100">
                <a:solidFill>
                  <a:srgbClr val="C00000"/>
                </a:solidFill>
                <a:latin typeface="Calibri"/>
                <a:cs typeface="Calibri"/>
              </a:rPr>
              <a:t>a</a:t>
            </a:r>
            <a:r>
              <a:rPr sz="1100" spc="-5">
                <a:solidFill>
                  <a:srgbClr val="C00000"/>
                </a:solidFill>
                <a:latin typeface="Calibri"/>
                <a:cs typeface="Calibri"/>
              </a:rPr>
              <a:t>n</a:t>
            </a:r>
            <a:r>
              <a:rPr sz="1100">
                <a:solidFill>
                  <a:srgbClr val="C00000"/>
                </a:solidFill>
                <a:latin typeface="Calibri"/>
                <a:cs typeface="Calibri"/>
              </a:rPr>
              <a:t>d  death</a:t>
            </a:r>
            <a:r>
              <a:rPr sz="1100">
                <a:latin typeface="Calibri"/>
                <a:cs typeface="Calibri"/>
              </a:rPr>
              <a:t>.</a:t>
            </a:r>
          </a:p>
          <a:p>
            <a:pPr marL="38100" marR="5080">
              <a:lnSpc>
                <a:spcPct val="100000"/>
              </a:lnSpc>
              <a:spcBef>
                <a:spcPts val="190"/>
              </a:spcBef>
            </a:pPr>
            <a:r>
              <a:rPr sz="1100" spc="-5">
                <a:latin typeface="Calibri"/>
                <a:cs typeface="Calibri"/>
              </a:rPr>
              <a:t>The FDI </a:t>
            </a:r>
            <a:r>
              <a:rPr sz="1100">
                <a:latin typeface="Calibri"/>
                <a:cs typeface="Calibri"/>
              </a:rPr>
              <a:t>estimates that </a:t>
            </a:r>
            <a:r>
              <a:rPr sz="1100" b="1">
                <a:latin typeface="Calibri"/>
                <a:cs typeface="Calibri"/>
              </a:rPr>
              <a:t>70% </a:t>
            </a:r>
            <a:r>
              <a:rPr sz="1100">
                <a:latin typeface="Calibri"/>
                <a:cs typeface="Calibri"/>
              </a:rPr>
              <a:t>of </a:t>
            </a:r>
            <a:r>
              <a:rPr sz="1100" spc="-5">
                <a:latin typeface="Calibri"/>
                <a:cs typeface="Calibri"/>
              </a:rPr>
              <a:t>Indian </a:t>
            </a:r>
            <a:r>
              <a:rPr sz="1100">
                <a:latin typeface="Calibri"/>
                <a:cs typeface="Calibri"/>
              </a:rPr>
              <a:t> children</a:t>
            </a:r>
            <a:r>
              <a:rPr sz="1100" spc="-35">
                <a:latin typeface="Calibri"/>
                <a:cs typeface="Calibri"/>
              </a:rPr>
              <a:t> </a:t>
            </a:r>
            <a:r>
              <a:rPr sz="1100">
                <a:latin typeface="Calibri"/>
                <a:cs typeface="Calibri"/>
              </a:rPr>
              <a:t>have</a:t>
            </a:r>
            <a:r>
              <a:rPr sz="1100" spc="-30">
                <a:latin typeface="Calibri"/>
                <a:cs typeface="Calibri"/>
              </a:rPr>
              <a:t> </a:t>
            </a:r>
            <a:r>
              <a:rPr sz="1100">
                <a:latin typeface="Calibri"/>
                <a:cs typeface="Calibri"/>
              </a:rPr>
              <a:t>untreated</a:t>
            </a:r>
            <a:r>
              <a:rPr sz="1100" spc="-40">
                <a:latin typeface="Calibri"/>
                <a:cs typeface="Calibri"/>
              </a:rPr>
              <a:t> </a:t>
            </a:r>
            <a:r>
              <a:rPr sz="1100">
                <a:solidFill>
                  <a:srgbClr val="C00000"/>
                </a:solidFill>
                <a:latin typeface="Calibri"/>
                <a:cs typeface="Calibri"/>
              </a:rPr>
              <a:t>dental</a:t>
            </a:r>
            <a:r>
              <a:rPr sz="1100" spc="-40">
                <a:solidFill>
                  <a:srgbClr val="C00000"/>
                </a:solidFill>
                <a:latin typeface="Calibri"/>
                <a:cs typeface="Calibri"/>
              </a:rPr>
              <a:t> </a:t>
            </a:r>
            <a:r>
              <a:rPr sz="1100">
                <a:solidFill>
                  <a:srgbClr val="C00000"/>
                </a:solidFill>
                <a:latin typeface="Calibri"/>
                <a:cs typeface="Calibri"/>
              </a:rPr>
              <a:t>caries</a:t>
            </a:r>
            <a:endParaRPr sz="1100">
              <a:latin typeface="Calibri"/>
              <a:cs typeface="Calibri"/>
            </a:endParaRPr>
          </a:p>
        </p:txBody>
      </p:sp>
    </p:spTree>
    <p:extLst>
      <p:ext uri="{BB962C8B-B14F-4D97-AF65-F5344CB8AC3E}">
        <p14:creationId xmlns:p14="http://schemas.microsoft.com/office/powerpoint/2010/main" val="1133320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AEA3A8-58AC-62A3-B0FA-F688B0B904E7}"/>
              </a:ext>
            </a:extLst>
          </p:cNvPr>
          <p:cNvSpPr>
            <a:spLocks noGrp="1"/>
          </p:cNvSpPr>
          <p:nvPr>
            <p:ph type="title"/>
          </p:nvPr>
        </p:nvSpPr>
        <p:spPr>
          <a:xfrm>
            <a:off x="-6320756" y="3917404"/>
            <a:ext cx="4664192" cy="323160"/>
          </a:xfrm>
        </p:spPr>
        <p:txBody>
          <a:bodyPr>
            <a:normAutofit fontScale="90000"/>
          </a:bodyPr>
          <a:lstStyle/>
          <a:p>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7180</TotalTime>
  <Words>2444</Words>
  <Application>Microsoft Office PowerPoint</Application>
  <PresentationFormat>Widescreen</PresentationFormat>
  <Paragraphs>294</Paragraphs>
  <Slides>12</Slides>
  <Notes>3</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12</vt:i4>
      </vt:variant>
    </vt:vector>
  </HeadingPairs>
  <TitlesOfParts>
    <vt:vector size="29" baseType="lpstr">
      <vt:lpstr>Algerian</vt:lpstr>
      <vt:lpstr>Arial</vt:lpstr>
      <vt:lpstr>Arial Black</vt:lpstr>
      <vt:lpstr>Arial MT</vt:lpstr>
      <vt:lpstr>Bahnschrift Condensed</vt:lpstr>
      <vt:lpstr>Calibri</vt:lpstr>
      <vt:lpstr>Calibri Light</vt:lpstr>
      <vt:lpstr>Georgia</vt:lpstr>
      <vt:lpstr>Muli</vt:lpstr>
      <vt:lpstr>Roboto</vt:lpstr>
      <vt:lpstr>Roboto Cn</vt:lpstr>
      <vt:lpstr>Tahoma</vt:lpstr>
      <vt:lpstr>Times New Roman</vt:lpstr>
      <vt:lpstr>Verdana</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SANDEEP PASWAN</dc:creator>
  <cp:lastModifiedBy>Keshav Agarwal</cp:lastModifiedBy>
  <cp:revision>19</cp:revision>
  <dcterms:created xsi:type="dcterms:W3CDTF">2022-11-10T17:02:52Z</dcterms:created>
  <dcterms:modified xsi:type="dcterms:W3CDTF">2022-11-15T16:59:08Z</dcterms:modified>
</cp:coreProperties>
</file>